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6" Type="http://schemas.microsoft.com/office/2020/02/relationships/classificationlabels" Target="docMetadata/LabelInfo.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731" r:id="rId4"/>
  </p:sldMasterIdLst>
  <p:notesMasterIdLst>
    <p:notesMasterId r:id="rId21"/>
  </p:notesMasterIdLst>
  <p:handoutMasterIdLst>
    <p:handoutMasterId r:id="rId22"/>
  </p:handoutMasterIdLst>
  <p:sldIdLst>
    <p:sldId id="332" r:id="rId5"/>
    <p:sldId id="333" r:id="rId6"/>
    <p:sldId id="365" r:id="rId7"/>
    <p:sldId id="352" r:id="rId8"/>
    <p:sldId id="336" r:id="rId9"/>
    <p:sldId id="353" r:id="rId10"/>
    <p:sldId id="355" r:id="rId11"/>
    <p:sldId id="369" r:id="rId12"/>
    <p:sldId id="357" r:id="rId13"/>
    <p:sldId id="372" r:id="rId14"/>
    <p:sldId id="370" r:id="rId15"/>
    <p:sldId id="363" r:id="rId16"/>
    <p:sldId id="346" r:id="rId17"/>
    <p:sldId id="360" r:id="rId18"/>
    <p:sldId id="362" r:id="rId19"/>
    <p:sldId id="364" r:id="rId2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Stephanie Dreyer" initials="SD" lastIdx="1" clrIdx="0">
    <p:extLst>
      <p:ext uri="{19B8F6BF-5375-455C-9EA6-DF929625EA0E}">
        <p15:presenceInfo xmlns:p15="http://schemas.microsoft.com/office/powerpoint/2012/main" userId="ffc68403e23dc87b"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ACCE3A"/>
    <a:srgbClr val="C1D950"/>
    <a:srgbClr val="1E1B1C"/>
    <a:srgbClr val="55CB5B"/>
  </p:clrMru>
  <p:extLst>
    <p:ext uri="{E76CE94A-603C-4142-B9EB-6D1370010A27}">
      <p14:discardImageEditData xmlns:p14="http://schemas.microsoft.com/office/powerpoint/2010/main" val="0"/>
    </p:ext>
    <p:ext uri="{D31A062A-798A-4329-ABDD-BBA856620510}">
      <p14:defaultImageDpi xmlns:p14="http://schemas.microsoft.com/office/powerpoint/2010/main" val="15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8644CCAD-DAB0-4C58-8AAA-0B05F302FAA2}" v="8" dt="2025-05-07T06:29:19.108"/>
  </p1510:revLst>
</p1510:revInfo>
</file>

<file path=ppt/tableStyles.xml><?xml version="1.0" encoding="utf-8"?>
<a:tblStyleLst xmlns:a="http://schemas.openxmlformats.org/drawingml/2006/main" def="{C083E6E3-FA7D-4D7B-A595-EF9225AFEA82}">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0E3FDE45-AF77-4B5C-9715-49D594BDF05E}" styleName="Light Style 1 - Accent 2">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firstRow>
      <a:tcTxStyle b="on"/>
      <a:tcStyle>
        <a:tcBdr>
          <a:bottom>
            <a:ln w="12700" cmpd="sng">
              <a:solidFill>
                <a:schemeClr val="accent2"/>
              </a:solidFill>
            </a:ln>
          </a:bottom>
        </a:tcBdr>
        <a:fill>
          <a:no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C083E6E3-FA7D-4D7B-A595-EF9225AFEA82}" styleName="Light Style 1 - Accent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 styleId="{72833802-FEF1-4C79-8D5D-14CF1EAF98D9}" styleName="Light Style 2 - Accent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68D230F3-CF80-4859-8CE7-A43EE81993B5}" styleName="Light Style 1 - Accent 6">
    <a:wholeTbl>
      <a:tcTxStyle>
        <a:fontRef idx="minor">
          <a:scrgbClr r="0" g="0" b="0"/>
        </a:fontRef>
        <a:schemeClr val="tx1"/>
      </a:tcTxStyle>
      <a:tcStyle>
        <a:tcBdr>
          <a:left>
            <a:ln>
              <a:noFill/>
            </a:ln>
          </a:left>
          <a:right>
            <a:ln>
              <a:noFill/>
            </a:ln>
          </a:right>
          <a:top>
            <a:ln w="12700" cmpd="sng">
              <a:solidFill>
                <a:schemeClr val="accent6"/>
              </a:solidFill>
            </a:ln>
          </a:top>
          <a:bottom>
            <a:ln w="12700" cmpd="sng">
              <a:solidFill>
                <a:schemeClr val="accent6"/>
              </a:solidFill>
            </a:ln>
          </a:bottom>
          <a:insideH>
            <a:ln>
              <a:noFill/>
            </a:ln>
          </a:insideH>
          <a:insideV>
            <a:ln>
              <a:noFill/>
            </a:ln>
          </a:insideV>
        </a:tcBdr>
        <a:fill>
          <a:noFill/>
        </a:fill>
      </a:tcStyle>
    </a:wholeTbl>
    <a:band1H>
      <a:tcStyle>
        <a:tcBdr/>
        <a:fill>
          <a:solidFill>
            <a:schemeClr val="accent6">
              <a:alpha val="20000"/>
            </a:schemeClr>
          </a:solidFill>
        </a:fill>
      </a:tcStyle>
    </a:band1H>
    <a:band2H>
      <a:tcStyle>
        <a:tcBdr/>
      </a:tcStyle>
    </a:band2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12700" cmpd="sng">
              <a:solidFill>
                <a:schemeClr val="accent6"/>
              </a:solidFill>
            </a:ln>
          </a:top>
        </a:tcBdr>
        <a:fill>
          <a:noFill/>
        </a:fill>
      </a:tcStyle>
    </a:lastRow>
    <a:firstRow>
      <a:tcTxStyle b="on"/>
      <a:tcStyle>
        <a:tcBdr>
          <a:bottom>
            <a:ln w="12700" cmpd="sng">
              <a:solidFill>
                <a:schemeClr val="accent6"/>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9979" autoAdjust="0"/>
    <p:restoredTop sz="95388" autoAdjust="0"/>
  </p:normalViewPr>
  <p:slideViewPr>
    <p:cSldViewPr snapToGrid="0">
      <p:cViewPr varScale="1">
        <p:scale>
          <a:sx n="70" d="100"/>
          <a:sy n="70" d="100"/>
        </p:scale>
        <p:origin x="1397" y="278"/>
      </p:cViewPr>
      <p:guideLst>
        <p:guide orient="horz" pos="2160"/>
        <p:guide pos="3840"/>
      </p:guideLst>
    </p:cSldViewPr>
  </p:slideViewPr>
  <p:outlineViewPr>
    <p:cViewPr>
      <p:scale>
        <a:sx n="33" d="100"/>
        <a:sy n="33" d="100"/>
      </p:scale>
      <p:origin x="0" y="-3456"/>
    </p:cViewPr>
  </p:outlineViewPr>
  <p:notesTextViewPr>
    <p:cViewPr>
      <p:scale>
        <a:sx n="1" d="1"/>
        <a:sy n="1" d="1"/>
      </p:scale>
      <p:origin x="0" y="0"/>
    </p:cViewPr>
  </p:notesTextViewPr>
  <p:sorterViewPr>
    <p:cViewPr>
      <p:scale>
        <a:sx n="100" d="100"/>
        <a:sy n="100" d="100"/>
      </p:scale>
      <p:origin x="0" y="-7325"/>
    </p:cViewPr>
  </p:sorterViewPr>
  <p:notesViewPr>
    <p:cSldViewPr snapToGrid="0">
      <p:cViewPr varScale="1">
        <p:scale>
          <a:sx n="58" d="100"/>
          <a:sy n="58" d="100"/>
        </p:scale>
        <p:origin x="3240" y="67"/>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theme" Target="theme/theme1.xml"/><Relationship Id="rId3" Type="http://schemas.openxmlformats.org/officeDocument/2006/relationships/customXml" Target="../customXml/item3.xml"/><Relationship Id="rId21" Type="http://schemas.openxmlformats.org/officeDocument/2006/relationships/notesMaster" Target="notesMasters/notesMaster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microsoft.com/office/2015/10/relationships/revisionInfo" Target="revisionInfo.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presProps" Target="pres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commentAuthors" Target="commentAuthors.xml"/><Relationship Id="rId28" Type="http://schemas.microsoft.com/office/2016/11/relationships/changesInfo" Target="changesInfos/changesInfo1.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handoutMaster" Target="handoutMasters/handoutMaster1.xml"/><Relationship Id="rId27"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Andreas Durand" userId="deb9e8fa07dc80a7" providerId="LiveId" clId="{8644CCAD-DAB0-4C58-8AAA-0B05F302FAA2}"/>
    <pc:docChg chg="undo custSel modSld">
      <pc:chgData name="Andreas Durand" userId="deb9e8fa07dc80a7" providerId="LiveId" clId="{8644CCAD-DAB0-4C58-8AAA-0B05F302FAA2}" dt="2025-05-07T06:32:53.944" v="251" actId="12788"/>
      <pc:docMkLst>
        <pc:docMk/>
      </pc:docMkLst>
      <pc:sldChg chg="addSp delSp modSp mod">
        <pc:chgData name="Andreas Durand" userId="deb9e8fa07dc80a7" providerId="LiveId" clId="{8644CCAD-DAB0-4C58-8AAA-0B05F302FAA2}" dt="2025-05-07T06:26:22.432" v="15" actId="14734"/>
        <pc:sldMkLst>
          <pc:docMk/>
          <pc:sldMk cId="1851255880" sldId="346"/>
        </pc:sldMkLst>
        <pc:graphicFrameChg chg="add mod modGraphic">
          <ac:chgData name="Andreas Durand" userId="deb9e8fa07dc80a7" providerId="LiveId" clId="{8644CCAD-DAB0-4C58-8AAA-0B05F302FAA2}" dt="2025-05-07T06:26:22.432" v="15" actId="14734"/>
          <ac:graphicFrameMkLst>
            <pc:docMk/>
            <pc:sldMk cId="1851255880" sldId="346"/>
            <ac:graphicFrameMk id="3" creationId="{1FE81962-3591-9037-A63D-2EC60100B454}"/>
          </ac:graphicFrameMkLst>
        </pc:graphicFrameChg>
        <pc:picChg chg="del">
          <ac:chgData name="Andreas Durand" userId="deb9e8fa07dc80a7" providerId="LiveId" clId="{8644CCAD-DAB0-4C58-8AAA-0B05F302FAA2}" dt="2025-05-07T06:25:10.524" v="0" actId="478"/>
          <ac:picMkLst>
            <pc:docMk/>
            <pc:sldMk cId="1851255880" sldId="346"/>
            <ac:picMk id="19" creationId="{00000000-0000-0000-0000-000000000000}"/>
          </ac:picMkLst>
        </pc:picChg>
      </pc:sldChg>
      <pc:sldChg chg="addSp delSp modSp mod">
        <pc:chgData name="Andreas Durand" userId="deb9e8fa07dc80a7" providerId="LiveId" clId="{8644CCAD-DAB0-4C58-8AAA-0B05F302FAA2}" dt="2025-05-07T06:27:49.617" v="74" actId="20577"/>
        <pc:sldMkLst>
          <pc:docMk/>
          <pc:sldMk cId="741393073" sldId="360"/>
        </pc:sldMkLst>
        <pc:graphicFrameChg chg="add mod modGraphic">
          <ac:chgData name="Andreas Durand" userId="deb9e8fa07dc80a7" providerId="LiveId" clId="{8644CCAD-DAB0-4C58-8AAA-0B05F302FAA2}" dt="2025-05-07T06:27:49.617" v="74" actId="20577"/>
          <ac:graphicFrameMkLst>
            <pc:docMk/>
            <pc:sldMk cId="741393073" sldId="360"/>
            <ac:graphicFrameMk id="3" creationId="{CF4E3FE2-BA48-BD71-DBFB-F64CCCB9A6FA}"/>
          </ac:graphicFrameMkLst>
        </pc:graphicFrameChg>
        <pc:picChg chg="del">
          <ac:chgData name="Andreas Durand" userId="deb9e8fa07dc80a7" providerId="LiveId" clId="{8644CCAD-DAB0-4C58-8AAA-0B05F302FAA2}" dt="2025-05-07T06:26:08.593" v="12" actId="478"/>
          <ac:picMkLst>
            <pc:docMk/>
            <pc:sldMk cId="741393073" sldId="360"/>
            <ac:picMk id="19" creationId="{00000000-0000-0000-0000-000000000000}"/>
          </ac:picMkLst>
        </pc:picChg>
      </pc:sldChg>
      <pc:sldChg chg="addSp delSp modSp mod">
        <pc:chgData name="Andreas Durand" userId="deb9e8fa07dc80a7" providerId="LiveId" clId="{8644CCAD-DAB0-4C58-8AAA-0B05F302FAA2}" dt="2025-05-07T06:29:05.698" v="125" actId="20577"/>
        <pc:sldMkLst>
          <pc:docMk/>
          <pc:sldMk cId="2847065862" sldId="362"/>
        </pc:sldMkLst>
        <pc:graphicFrameChg chg="add mod modGraphic">
          <ac:chgData name="Andreas Durand" userId="deb9e8fa07dc80a7" providerId="LiveId" clId="{8644CCAD-DAB0-4C58-8AAA-0B05F302FAA2}" dt="2025-05-07T06:29:05.698" v="125" actId="20577"/>
          <ac:graphicFrameMkLst>
            <pc:docMk/>
            <pc:sldMk cId="2847065862" sldId="362"/>
            <ac:graphicFrameMk id="3" creationId="{DAC64E9A-A4E4-6E9F-774A-CA68A53CED1C}"/>
          </ac:graphicFrameMkLst>
        </pc:graphicFrameChg>
        <pc:picChg chg="del">
          <ac:chgData name="Andreas Durand" userId="deb9e8fa07dc80a7" providerId="LiveId" clId="{8644CCAD-DAB0-4C58-8AAA-0B05F302FAA2}" dt="2025-05-07T06:26:10.264" v="13" actId="478"/>
          <ac:picMkLst>
            <pc:docMk/>
            <pc:sldMk cId="2847065862" sldId="362"/>
            <ac:picMk id="20" creationId="{00000000-0000-0000-0000-000000000000}"/>
          </ac:picMkLst>
        </pc:picChg>
      </pc:sldChg>
      <pc:sldChg chg="addSp delSp modSp mod">
        <pc:chgData name="Andreas Durand" userId="deb9e8fa07dc80a7" providerId="LiveId" clId="{8644CCAD-DAB0-4C58-8AAA-0B05F302FAA2}" dt="2025-05-07T06:30:36.992" v="216" actId="20577"/>
        <pc:sldMkLst>
          <pc:docMk/>
          <pc:sldMk cId="1599667961" sldId="364"/>
        </pc:sldMkLst>
        <pc:graphicFrameChg chg="add mod modGraphic">
          <ac:chgData name="Andreas Durand" userId="deb9e8fa07dc80a7" providerId="LiveId" clId="{8644CCAD-DAB0-4C58-8AAA-0B05F302FAA2}" dt="2025-05-07T06:30:36.992" v="216" actId="20577"/>
          <ac:graphicFrameMkLst>
            <pc:docMk/>
            <pc:sldMk cId="1599667961" sldId="364"/>
            <ac:graphicFrameMk id="3" creationId="{B0281445-48B3-6A6C-9E20-D6F19C93C2CD}"/>
          </ac:graphicFrameMkLst>
        </pc:graphicFrameChg>
        <pc:picChg chg="del">
          <ac:chgData name="Andreas Durand" userId="deb9e8fa07dc80a7" providerId="LiveId" clId="{8644CCAD-DAB0-4C58-8AAA-0B05F302FAA2}" dt="2025-05-07T06:26:11.633" v="14" actId="478"/>
          <ac:picMkLst>
            <pc:docMk/>
            <pc:sldMk cId="1599667961" sldId="364"/>
            <ac:picMk id="21" creationId="{00000000-0000-0000-0000-000000000000}"/>
          </ac:picMkLst>
        </pc:picChg>
      </pc:sldChg>
      <pc:sldChg chg="addSp delSp modSp mod">
        <pc:chgData name="Andreas Durand" userId="deb9e8fa07dc80a7" providerId="LiveId" clId="{8644CCAD-DAB0-4C58-8AAA-0B05F302FAA2}" dt="2025-05-07T06:32:53.944" v="251" actId="12788"/>
        <pc:sldMkLst>
          <pc:docMk/>
          <pc:sldMk cId="3490105621" sldId="370"/>
        </pc:sldMkLst>
        <pc:spChg chg="mod">
          <ac:chgData name="Andreas Durand" userId="deb9e8fa07dc80a7" providerId="LiveId" clId="{8644CCAD-DAB0-4C58-8AAA-0B05F302FAA2}" dt="2025-05-07T06:31:06.259" v="220" actId="207"/>
          <ac:spMkLst>
            <pc:docMk/>
            <pc:sldMk cId="3490105621" sldId="370"/>
            <ac:spMk id="5" creationId="{00000000-0000-0000-0000-000000000000}"/>
          </ac:spMkLst>
        </pc:spChg>
        <pc:spChg chg="add mod ord">
          <ac:chgData name="Andreas Durand" userId="deb9e8fa07dc80a7" providerId="LiveId" clId="{8644CCAD-DAB0-4C58-8AAA-0B05F302FAA2}" dt="2025-05-07T06:30:58.666" v="219" actId="167"/>
          <ac:spMkLst>
            <pc:docMk/>
            <pc:sldMk cId="3490105621" sldId="370"/>
            <ac:spMk id="7" creationId="{D46FD60A-2F47-02E2-56EE-A3071C4F3CE8}"/>
          </ac:spMkLst>
        </pc:spChg>
        <pc:spChg chg="add mod ord">
          <ac:chgData name="Andreas Durand" userId="deb9e8fa07dc80a7" providerId="LiveId" clId="{8644CCAD-DAB0-4C58-8AAA-0B05F302FAA2}" dt="2025-05-07T06:32:25.970" v="246" actId="14100"/>
          <ac:spMkLst>
            <pc:docMk/>
            <pc:sldMk cId="3490105621" sldId="370"/>
            <ac:spMk id="11" creationId="{45BD3CFB-5567-D622-98F6-4ACC220B9596}"/>
          </ac:spMkLst>
        </pc:spChg>
        <pc:spChg chg="mod">
          <ac:chgData name="Andreas Durand" userId="deb9e8fa07dc80a7" providerId="LiveId" clId="{8644CCAD-DAB0-4C58-8AAA-0B05F302FAA2}" dt="2025-05-07T06:31:06.259" v="220" actId="207"/>
          <ac:spMkLst>
            <pc:docMk/>
            <pc:sldMk cId="3490105621" sldId="370"/>
            <ac:spMk id="17" creationId="{00000000-0000-0000-0000-000000000000}"/>
          </ac:spMkLst>
        </pc:spChg>
        <pc:spChg chg="mod">
          <ac:chgData name="Andreas Durand" userId="deb9e8fa07dc80a7" providerId="LiveId" clId="{8644CCAD-DAB0-4C58-8AAA-0B05F302FAA2}" dt="2025-05-07T06:31:06.259" v="220" actId="207"/>
          <ac:spMkLst>
            <pc:docMk/>
            <pc:sldMk cId="3490105621" sldId="370"/>
            <ac:spMk id="18" creationId="{00000000-0000-0000-0000-000000000000}"/>
          </ac:spMkLst>
        </pc:spChg>
        <pc:spChg chg="mod">
          <ac:chgData name="Andreas Durand" userId="deb9e8fa07dc80a7" providerId="LiveId" clId="{8644CCAD-DAB0-4C58-8AAA-0B05F302FAA2}" dt="2025-05-07T06:31:06.259" v="220" actId="207"/>
          <ac:spMkLst>
            <pc:docMk/>
            <pc:sldMk cId="3490105621" sldId="370"/>
            <ac:spMk id="19" creationId="{00000000-0000-0000-0000-000000000000}"/>
          </ac:spMkLst>
        </pc:spChg>
        <pc:spChg chg="mod">
          <ac:chgData name="Andreas Durand" userId="deb9e8fa07dc80a7" providerId="LiveId" clId="{8644CCAD-DAB0-4C58-8AAA-0B05F302FAA2}" dt="2025-05-07T06:31:06.259" v="220" actId="207"/>
          <ac:spMkLst>
            <pc:docMk/>
            <pc:sldMk cId="3490105621" sldId="370"/>
            <ac:spMk id="23" creationId="{00000000-0000-0000-0000-000000000000}"/>
          </ac:spMkLst>
        </pc:spChg>
        <pc:spChg chg="mod">
          <ac:chgData name="Andreas Durand" userId="deb9e8fa07dc80a7" providerId="LiveId" clId="{8644CCAD-DAB0-4C58-8AAA-0B05F302FAA2}" dt="2025-05-07T06:31:06.259" v="220" actId="207"/>
          <ac:spMkLst>
            <pc:docMk/>
            <pc:sldMk cId="3490105621" sldId="370"/>
            <ac:spMk id="24" creationId="{00000000-0000-0000-0000-000000000000}"/>
          </ac:spMkLst>
        </pc:spChg>
        <pc:picChg chg="mod ord">
          <ac:chgData name="Andreas Durand" userId="deb9e8fa07dc80a7" providerId="LiveId" clId="{8644CCAD-DAB0-4C58-8AAA-0B05F302FAA2}" dt="2025-05-07T06:32:53.944" v="251" actId="12788"/>
          <ac:picMkLst>
            <pc:docMk/>
            <pc:sldMk cId="3490105621" sldId="370"/>
            <ac:picMk id="2" creationId="{00000000-0000-0000-0000-000000000000}"/>
          </ac:picMkLst>
        </pc:picChg>
        <pc:picChg chg="mod ord">
          <ac:chgData name="Andreas Durand" userId="deb9e8fa07dc80a7" providerId="LiveId" clId="{8644CCAD-DAB0-4C58-8AAA-0B05F302FAA2}" dt="2025-05-07T06:32:53.944" v="251" actId="12788"/>
          <ac:picMkLst>
            <pc:docMk/>
            <pc:sldMk cId="3490105621" sldId="370"/>
            <ac:picMk id="3" creationId="{00000000-0000-0000-0000-000000000000}"/>
          </ac:picMkLst>
        </pc:picChg>
        <pc:picChg chg="mod ord">
          <ac:chgData name="Andreas Durand" userId="deb9e8fa07dc80a7" providerId="LiveId" clId="{8644CCAD-DAB0-4C58-8AAA-0B05F302FAA2}" dt="2025-05-07T06:32:53.944" v="251" actId="12788"/>
          <ac:picMkLst>
            <pc:docMk/>
            <pc:sldMk cId="3490105621" sldId="370"/>
            <ac:picMk id="4" creationId="{00000000-0000-0000-0000-000000000000}"/>
          </ac:picMkLst>
        </pc:picChg>
        <pc:picChg chg="mod ord">
          <ac:chgData name="Andreas Durand" userId="deb9e8fa07dc80a7" providerId="LiveId" clId="{8644CCAD-DAB0-4C58-8AAA-0B05F302FAA2}" dt="2025-05-07T06:32:53.944" v="251" actId="12788"/>
          <ac:picMkLst>
            <pc:docMk/>
            <pc:sldMk cId="3490105621" sldId="370"/>
            <ac:picMk id="6" creationId="{00000000-0000-0000-0000-000000000000}"/>
          </ac:picMkLst>
        </pc:picChg>
        <pc:picChg chg="mod ord">
          <ac:chgData name="Andreas Durand" userId="deb9e8fa07dc80a7" providerId="LiveId" clId="{8644CCAD-DAB0-4C58-8AAA-0B05F302FAA2}" dt="2025-05-07T06:32:53.944" v="251" actId="12788"/>
          <ac:picMkLst>
            <pc:docMk/>
            <pc:sldMk cId="3490105621" sldId="370"/>
            <ac:picMk id="10" creationId="{00000000-0000-0000-0000-000000000000}"/>
          </ac:picMkLst>
        </pc:picChg>
        <pc:picChg chg="del mod">
          <ac:chgData name="Andreas Durand" userId="deb9e8fa07dc80a7" providerId="LiveId" clId="{8644CCAD-DAB0-4C58-8AAA-0B05F302FAA2}" dt="2025-05-07T06:31:16.289" v="223" actId="478"/>
          <ac:picMkLst>
            <pc:docMk/>
            <pc:sldMk cId="3490105621" sldId="370"/>
            <ac:picMk id="16" creationId="{00000000-0000-0000-0000-000000000000}"/>
          </ac:picMkLst>
        </pc:pic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2D8E7403-EB4A-4177-AFCE-6A9D7B160C6F}"/>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a:extLst>
              <a:ext uri="{FF2B5EF4-FFF2-40B4-BE49-F238E27FC236}">
                <a16:creationId xmlns:a16="http://schemas.microsoft.com/office/drawing/2014/main" id="{DAC49177-C030-4043-9380-EA6E4C94A164}"/>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27C7415F-6970-4DE4-93F1-94FEF07D0F1C}" type="datetimeFigureOut">
              <a:rPr lang="en-US" smtClean="0"/>
              <a:t>5/7/2025</a:t>
            </a:fld>
            <a:endParaRPr lang="en-US" dirty="0"/>
          </a:p>
        </p:txBody>
      </p:sp>
      <p:sp>
        <p:nvSpPr>
          <p:cNvPr id="4" name="Footer Placeholder 3">
            <a:extLst>
              <a:ext uri="{FF2B5EF4-FFF2-40B4-BE49-F238E27FC236}">
                <a16:creationId xmlns:a16="http://schemas.microsoft.com/office/drawing/2014/main" id="{BC4C83CE-EC9B-40C4-BD7A-48797AE5B1D7}"/>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a:extLst>
              <a:ext uri="{FF2B5EF4-FFF2-40B4-BE49-F238E27FC236}">
                <a16:creationId xmlns:a16="http://schemas.microsoft.com/office/drawing/2014/main" id="{7EE9A75D-9B4E-4704-98C7-2A42472F118C}"/>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14CC6D6D-E986-427F-AD9C-4E9408DDBE53}" type="slidenum">
              <a:rPr lang="en-US" smtClean="0"/>
              <a:t>‹#›</a:t>
            </a:fld>
            <a:endParaRPr lang="en-US" dirty="0"/>
          </a:p>
        </p:txBody>
      </p:sp>
    </p:spTree>
    <p:extLst>
      <p:ext uri="{BB962C8B-B14F-4D97-AF65-F5344CB8AC3E}">
        <p14:creationId xmlns:p14="http://schemas.microsoft.com/office/powerpoint/2010/main" val="299877486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B86E6E5-5A19-4AE7-8D4E-049C5315C9A0}" type="datetimeFigureOut">
              <a:rPr lang="en-US" smtClean="0"/>
              <a:t>5/7/2025</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15A580F-E35D-42E1-AF82-E41CC201EA91}" type="slidenum">
              <a:rPr lang="en-US" smtClean="0"/>
              <a:t>‹#›</a:t>
            </a:fld>
            <a:endParaRPr lang="en-US" dirty="0"/>
          </a:p>
        </p:txBody>
      </p:sp>
    </p:spTree>
    <p:extLst>
      <p:ext uri="{BB962C8B-B14F-4D97-AF65-F5344CB8AC3E}">
        <p14:creationId xmlns:p14="http://schemas.microsoft.com/office/powerpoint/2010/main" val="145368066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15A580F-E35D-42E1-AF82-E41CC201EA91}" type="slidenum">
              <a:rPr lang="en-US" smtClean="0"/>
              <a:t>1</a:t>
            </a:fld>
            <a:endParaRPr lang="en-US" dirty="0"/>
          </a:p>
        </p:txBody>
      </p:sp>
    </p:spTree>
    <p:extLst>
      <p:ext uri="{BB962C8B-B14F-4D97-AF65-F5344CB8AC3E}">
        <p14:creationId xmlns:p14="http://schemas.microsoft.com/office/powerpoint/2010/main" val="293488466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CBAE6F8-A8E5-5455-BC7A-163DC73153F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6CCAB1E-2EC8-4569-1222-2472B2ECEE9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0E21DEF9-F1B9-B7C2-E2AE-4B556F2FE1C1}"/>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E568863D-D5AC-FF43-E74B-A5CC2312E062}"/>
              </a:ext>
            </a:extLst>
          </p:cNvPr>
          <p:cNvSpPr>
            <a:spLocks noGrp="1"/>
          </p:cNvSpPr>
          <p:nvPr>
            <p:ph type="sldNum" sz="quarter" idx="5"/>
          </p:nvPr>
        </p:nvSpPr>
        <p:spPr/>
        <p:txBody>
          <a:bodyPr/>
          <a:lstStyle/>
          <a:p>
            <a:fld id="{115A580F-E35D-42E1-AF82-E41CC201EA91}" type="slidenum">
              <a:rPr lang="en-US" smtClean="0"/>
              <a:t>10</a:t>
            </a:fld>
            <a:endParaRPr lang="en-US" dirty="0"/>
          </a:p>
        </p:txBody>
      </p:sp>
    </p:spTree>
    <p:extLst>
      <p:ext uri="{BB962C8B-B14F-4D97-AF65-F5344CB8AC3E}">
        <p14:creationId xmlns:p14="http://schemas.microsoft.com/office/powerpoint/2010/main" val="422498932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15A580F-E35D-42E1-AF82-E41CC201EA91}" type="slidenum">
              <a:rPr lang="en-US" smtClean="0"/>
              <a:t>11</a:t>
            </a:fld>
            <a:endParaRPr lang="en-US" dirty="0"/>
          </a:p>
        </p:txBody>
      </p:sp>
    </p:spTree>
    <p:extLst>
      <p:ext uri="{BB962C8B-B14F-4D97-AF65-F5344CB8AC3E}">
        <p14:creationId xmlns:p14="http://schemas.microsoft.com/office/powerpoint/2010/main" val="223072975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15A580F-E35D-42E1-AF82-E41CC201EA91}" type="slidenum">
              <a:rPr lang="en-US" smtClean="0"/>
              <a:t>12</a:t>
            </a:fld>
            <a:endParaRPr lang="en-US" dirty="0"/>
          </a:p>
        </p:txBody>
      </p:sp>
    </p:spTree>
    <p:extLst>
      <p:ext uri="{BB962C8B-B14F-4D97-AF65-F5344CB8AC3E}">
        <p14:creationId xmlns:p14="http://schemas.microsoft.com/office/powerpoint/2010/main" val="322571217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15A580F-E35D-42E1-AF82-E41CC201EA91}" type="slidenum">
              <a:rPr lang="en-US" smtClean="0"/>
              <a:t>2</a:t>
            </a:fld>
            <a:endParaRPr lang="en-US" dirty="0"/>
          </a:p>
        </p:txBody>
      </p:sp>
    </p:spTree>
    <p:extLst>
      <p:ext uri="{BB962C8B-B14F-4D97-AF65-F5344CB8AC3E}">
        <p14:creationId xmlns:p14="http://schemas.microsoft.com/office/powerpoint/2010/main" val="172153534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77F7793-2AC3-484C-7EFD-974826E6124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6029C46-7E6A-DD3F-93F5-2D4DC1DC5AE7}"/>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802A1FF-8DCB-FC00-E8B1-49984BA81C8B}"/>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35C336EE-6015-2D61-B080-65B5EEE6AF15}"/>
              </a:ext>
            </a:extLst>
          </p:cNvPr>
          <p:cNvSpPr>
            <a:spLocks noGrp="1"/>
          </p:cNvSpPr>
          <p:nvPr>
            <p:ph type="sldNum" sz="quarter" idx="5"/>
          </p:nvPr>
        </p:nvSpPr>
        <p:spPr/>
        <p:txBody>
          <a:bodyPr/>
          <a:lstStyle/>
          <a:p>
            <a:fld id="{115A580F-E35D-42E1-AF82-E41CC201EA91}" type="slidenum">
              <a:rPr lang="en-US" smtClean="0"/>
              <a:t>3</a:t>
            </a:fld>
            <a:endParaRPr lang="en-US" dirty="0"/>
          </a:p>
        </p:txBody>
      </p:sp>
    </p:spTree>
    <p:extLst>
      <p:ext uri="{BB962C8B-B14F-4D97-AF65-F5344CB8AC3E}">
        <p14:creationId xmlns:p14="http://schemas.microsoft.com/office/powerpoint/2010/main" val="308616774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68A5DCC-D838-F163-BEEF-7A7B3852059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04D85EA-05DE-B30B-57EF-8B29067BC8B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01FB4E78-3DC5-CA85-92CD-36339884231E}"/>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25241BC8-DB9C-8985-69DC-9748ADDDFE80}"/>
              </a:ext>
            </a:extLst>
          </p:cNvPr>
          <p:cNvSpPr>
            <a:spLocks noGrp="1"/>
          </p:cNvSpPr>
          <p:nvPr>
            <p:ph type="sldNum" sz="quarter" idx="5"/>
          </p:nvPr>
        </p:nvSpPr>
        <p:spPr/>
        <p:txBody>
          <a:bodyPr/>
          <a:lstStyle/>
          <a:p>
            <a:fld id="{115A580F-E35D-42E1-AF82-E41CC201EA91}" type="slidenum">
              <a:rPr lang="en-US" smtClean="0"/>
              <a:t>4</a:t>
            </a:fld>
            <a:endParaRPr lang="en-US" dirty="0"/>
          </a:p>
        </p:txBody>
      </p:sp>
    </p:spTree>
    <p:extLst>
      <p:ext uri="{BB962C8B-B14F-4D97-AF65-F5344CB8AC3E}">
        <p14:creationId xmlns:p14="http://schemas.microsoft.com/office/powerpoint/2010/main" val="175404157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15A580F-E35D-42E1-AF82-E41CC201EA91}" type="slidenum">
              <a:rPr lang="en-US" smtClean="0"/>
              <a:t>5</a:t>
            </a:fld>
            <a:endParaRPr lang="en-US" dirty="0"/>
          </a:p>
        </p:txBody>
      </p:sp>
    </p:spTree>
    <p:extLst>
      <p:ext uri="{BB962C8B-B14F-4D97-AF65-F5344CB8AC3E}">
        <p14:creationId xmlns:p14="http://schemas.microsoft.com/office/powerpoint/2010/main" val="155038933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BF20BAB-022A-6DD9-1FCA-C0332297040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4D5A94D-478F-7FFC-308E-AF542F85D91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01A955E-8CD0-4898-6AD4-DAE9182C3ACB}"/>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AEE6AC4A-D9AA-84F2-E5B0-06C4F750C4B5}"/>
              </a:ext>
            </a:extLst>
          </p:cNvPr>
          <p:cNvSpPr>
            <a:spLocks noGrp="1"/>
          </p:cNvSpPr>
          <p:nvPr>
            <p:ph type="sldNum" sz="quarter" idx="5"/>
          </p:nvPr>
        </p:nvSpPr>
        <p:spPr/>
        <p:txBody>
          <a:bodyPr/>
          <a:lstStyle/>
          <a:p>
            <a:fld id="{115A580F-E35D-42E1-AF82-E41CC201EA91}" type="slidenum">
              <a:rPr lang="en-US" smtClean="0"/>
              <a:t>6</a:t>
            </a:fld>
            <a:endParaRPr lang="en-US" dirty="0"/>
          </a:p>
        </p:txBody>
      </p:sp>
    </p:spTree>
    <p:extLst>
      <p:ext uri="{BB962C8B-B14F-4D97-AF65-F5344CB8AC3E}">
        <p14:creationId xmlns:p14="http://schemas.microsoft.com/office/powerpoint/2010/main" val="31876495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BF20BAB-022A-6DD9-1FCA-C0332297040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4D5A94D-478F-7FFC-308E-AF542F85D91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01A955E-8CD0-4898-6AD4-DAE9182C3ACB}"/>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AEE6AC4A-D9AA-84F2-E5B0-06C4F750C4B5}"/>
              </a:ext>
            </a:extLst>
          </p:cNvPr>
          <p:cNvSpPr>
            <a:spLocks noGrp="1"/>
          </p:cNvSpPr>
          <p:nvPr>
            <p:ph type="sldNum" sz="quarter" idx="5"/>
          </p:nvPr>
        </p:nvSpPr>
        <p:spPr/>
        <p:txBody>
          <a:bodyPr/>
          <a:lstStyle/>
          <a:p>
            <a:fld id="{115A580F-E35D-42E1-AF82-E41CC201EA91}" type="slidenum">
              <a:rPr lang="en-US" smtClean="0"/>
              <a:t>7</a:t>
            </a:fld>
            <a:endParaRPr lang="en-US" dirty="0"/>
          </a:p>
        </p:txBody>
      </p:sp>
    </p:spTree>
    <p:extLst>
      <p:ext uri="{BB962C8B-B14F-4D97-AF65-F5344CB8AC3E}">
        <p14:creationId xmlns:p14="http://schemas.microsoft.com/office/powerpoint/2010/main" val="377418374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BF20BAB-022A-6DD9-1FCA-C0332297040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4D5A94D-478F-7FFC-308E-AF542F85D91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01A955E-8CD0-4898-6AD4-DAE9182C3ACB}"/>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AEE6AC4A-D9AA-84F2-E5B0-06C4F750C4B5}"/>
              </a:ext>
            </a:extLst>
          </p:cNvPr>
          <p:cNvSpPr>
            <a:spLocks noGrp="1"/>
          </p:cNvSpPr>
          <p:nvPr>
            <p:ph type="sldNum" sz="quarter" idx="5"/>
          </p:nvPr>
        </p:nvSpPr>
        <p:spPr/>
        <p:txBody>
          <a:bodyPr/>
          <a:lstStyle/>
          <a:p>
            <a:fld id="{115A580F-E35D-42E1-AF82-E41CC201EA91}" type="slidenum">
              <a:rPr lang="en-US" smtClean="0"/>
              <a:t>8</a:t>
            </a:fld>
            <a:endParaRPr lang="en-US" dirty="0"/>
          </a:p>
        </p:txBody>
      </p:sp>
    </p:spTree>
    <p:extLst>
      <p:ext uri="{BB962C8B-B14F-4D97-AF65-F5344CB8AC3E}">
        <p14:creationId xmlns:p14="http://schemas.microsoft.com/office/powerpoint/2010/main" val="285173101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BF20BAB-022A-6DD9-1FCA-C0332297040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4D5A94D-478F-7FFC-308E-AF542F85D91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01A955E-8CD0-4898-6AD4-DAE9182C3ACB}"/>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AEE6AC4A-D9AA-84F2-E5B0-06C4F750C4B5}"/>
              </a:ext>
            </a:extLst>
          </p:cNvPr>
          <p:cNvSpPr>
            <a:spLocks noGrp="1"/>
          </p:cNvSpPr>
          <p:nvPr>
            <p:ph type="sldNum" sz="quarter" idx="5"/>
          </p:nvPr>
        </p:nvSpPr>
        <p:spPr/>
        <p:txBody>
          <a:bodyPr/>
          <a:lstStyle/>
          <a:p>
            <a:fld id="{115A580F-E35D-42E1-AF82-E41CC201EA91}" type="slidenum">
              <a:rPr lang="en-US" smtClean="0"/>
              <a:t>9</a:t>
            </a:fld>
            <a:endParaRPr lang="en-US" dirty="0"/>
          </a:p>
        </p:txBody>
      </p:sp>
    </p:spTree>
    <p:extLst>
      <p:ext uri="{BB962C8B-B14F-4D97-AF65-F5344CB8AC3E}">
        <p14:creationId xmlns:p14="http://schemas.microsoft.com/office/powerpoint/2010/main" val="11552805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C3DB2ADC-AF19-4574-8C10-79B5B04FCA27}" type="slidenum">
              <a:rPr lang="en-US" smtClean="0"/>
              <a:pPr/>
              <a:t>‹#›</a:t>
            </a:fld>
            <a:endParaRPr lang="en-US" dirty="0"/>
          </a:p>
        </p:txBody>
      </p:sp>
    </p:spTree>
    <p:extLst>
      <p:ext uri="{BB962C8B-B14F-4D97-AF65-F5344CB8AC3E}">
        <p14:creationId xmlns:p14="http://schemas.microsoft.com/office/powerpoint/2010/main" val="3402062727"/>
      </p:ext>
    </p:extLst>
  </p:cSld>
  <p:clrMapOvr>
    <a:masterClrMapping/>
  </p:clrMapOvr>
  <p:hf hdr="0" ftr="0" dt="0"/>
  <p:extLst>
    <p:ext uri="{DCECCB84-F9BA-43D5-87BE-67443E8EF086}">
      <p15:sldGuideLst xmlns:p15="http://schemas.microsoft.com/office/powerpoint/2012/main"/>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C3DB2ADC-AF19-4574-8C10-79B5B04FCA27}" type="slidenum">
              <a:rPr lang="en-US" smtClean="0"/>
              <a:pPr/>
              <a:t>‹#›</a:t>
            </a:fld>
            <a:endParaRPr lang="en-US" dirty="0"/>
          </a:p>
        </p:txBody>
      </p:sp>
    </p:spTree>
    <p:extLst>
      <p:ext uri="{BB962C8B-B14F-4D97-AF65-F5344CB8AC3E}">
        <p14:creationId xmlns:p14="http://schemas.microsoft.com/office/powerpoint/2010/main" val="1649072693"/>
      </p:ext>
    </p:extLst>
  </p:cSld>
  <p:clrMapOvr>
    <a:masterClrMapping/>
  </p:clrMapOvr>
  <p:hf hdr="0" ftr="0" dt="0"/>
  <p:extLst>
    <p:ext uri="{DCECCB84-F9BA-43D5-87BE-67443E8EF086}">
      <p15:sldGuideLst xmlns:p15="http://schemas.microsoft.com/office/powerpoint/2012/main"/>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C3DB2ADC-AF19-4574-8C10-79B5B04FCA27}" type="slidenum">
              <a:rPr lang="en-US" smtClean="0"/>
              <a:pPr/>
              <a:t>‹#›</a:t>
            </a:fld>
            <a:endParaRPr lang="en-US" dirty="0"/>
          </a:p>
        </p:txBody>
      </p:sp>
    </p:spTree>
    <p:extLst>
      <p:ext uri="{BB962C8B-B14F-4D97-AF65-F5344CB8AC3E}">
        <p14:creationId xmlns:p14="http://schemas.microsoft.com/office/powerpoint/2010/main" val="1388737923"/>
      </p:ext>
    </p:extLst>
  </p:cSld>
  <p:clrMapOvr>
    <a:masterClrMapping/>
  </p:clrMapOvr>
  <p:hf hdr="0" ftr="0" dt="0"/>
  <p:extLst>
    <p:ext uri="{DCECCB84-F9BA-43D5-87BE-67443E8EF086}">
      <p15:sldGuideLst xmlns:p15="http://schemas.microsoft.com/office/powerpoint/2012/main"/>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Title">
    <p:bg>
      <p:bgRef idx="1001">
        <a:schemeClr val="bg1"/>
      </p:bgRef>
    </p:bg>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89AE8321-5884-9E75-1272-926961F3131D}"/>
              </a:ext>
            </a:extLst>
          </p:cNvPr>
          <p:cNvSpPr>
            <a:spLocks noGrp="1"/>
          </p:cNvSpPr>
          <p:nvPr>
            <p:ph type="title" hasCustomPrompt="1"/>
          </p:nvPr>
        </p:nvSpPr>
        <p:spPr>
          <a:xfrm>
            <a:off x="685800" y="908591"/>
            <a:ext cx="4058728" cy="5225507"/>
          </a:xfrm>
        </p:spPr>
        <p:txBody>
          <a:bodyPr anchor="t">
            <a:normAutofit/>
          </a:bodyPr>
          <a:lstStyle>
            <a:lvl1pPr>
              <a:defRPr sz="3200"/>
            </a:lvl1pPr>
          </a:lstStyle>
          <a:p>
            <a:r>
              <a:rPr lang="en-US" dirty="0"/>
              <a:t>Click to add title</a:t>
            </a:r>
          </a:p>
        </p:txBody>
      </p:sp>
      <p:sp>
        <p:nvSpPr>
          <p:cNvPr id="9" name="Picture Placeholder 8">
            <a:extLst>
              <a:ext uri="{FF2B5EF4-FFF2-40B4-BE49-F238E27FC236}">
                <a16:creationId xmlns:a16="http://schemas.microsoft.com/office/drawing/2014/main" id="{B22DF521-FA73-0B43-D1F3-A28543BA84E8}"/>
              </a:ext>
            </a:extLst>
          </p:cNvPr>
          <p:cNvSpPr>
            <a:spLocks noGrp="1"/>
          </p:cNvSpPr>
          <p:nvPr>
            <p:ph type="pic" sz="quarter" idx="10" hasCustomPrompt="1"/>
          </p:nvPr>
        </p:nvSpPr>
        <p:spPr>
          <a:xfrm>
            <a:off x="5699125" y="0"/>
            <a:ext cx="5786438" cy="6134100"/>
          </a:xfrm>
        </p:spPr>
        <p:txBody>
          <a:bodyPr/>
          <a:lstStyle>
            <a:lvl1pPr marL="0" indent="0" algn="ctr">
              <a:buNone/>
              <a:defRPr/>
            </a:lvl1pPr>
          </a:lstStyle>
          <a:p>
            <a:r>
              <a:rPr lang="en-US" dirty="0"/>
              <a:t>Click icon to insert picture</a:t>
            </a:r>
          </a:p>
        </p:txBody>
      </p:sp>
      <p:sp>
        <p:nvSpPr>
          <p:cNvPr id="4" name="Slide Number Placeholder 5">
            <a:extLst>
              <a:ext uri="{FF2B5EF4-FFF2-40B4-BE49-F238E27FC236}">
                <a16:creationId xmlns:a16="http://schemas.microsoft.com/office/drawing/2014/main" id="{400E6515-DDBF-35F4-5C9E-FF113FD164EF}"/>
              </a:ext>
            </a:extLst>
          </p:cNvPr>
          <p:cNvSpPr>
            <a:spLocks noGrp="1"/>
          </p:cNvSpPr>
          <p:nvPr>
            <p:ph type="sldNum" sz="quarter" idx="4"/>
          </p:nvPr>
        </p:nvSpPr>
        <p:spPr>
          <a:xfrm>
            <a:off x="10919012" y="6274074"/>
            <a:ext cx="672354" cy="583926"/>
          </a:xfrm>
          <a:prstGeom prst="rect">
            <a:avLst/>
          </a:prstGeom>
        </p:spPr>
        <p:txBody>
          <a:bodyPr vert="horz" lIns="91440" tIns="45720" rIns="91440" bIns="45720" rtlCol="0" anchor="t"/>
          <a:lstStyle>
            <a:lvl1pPr algn="r">
              <a:defRPr sz="1400">
                <a:solidFill>
                  <a:schemeClr val="tx1"/>
                </a:solidFill>
              </a:defRPr>
            </a:lvl1pPr>
          </a:lstStyle>
          <a:p>
            <a:fld id="{C3DB2ADC-AF19-4574-8C10-79B5B04FCA27}" type="slidenum">
              <a:rPr lang="en-US" smtClean="0"/>
              <a:pPr/>
              <a:t>‹#›</a:t>
            </a:fld>
            <a:endParaRPr lang="en-US" dirty="0"/>
          </a:p>
        </p:txBody>
      </p:sp>
      <p:cxnSp>
        <p:nvCxnSpPr>
          <p:cNvPr id="3" name="Straight Connector 2">
            <a:extLst>
              <a:ext uri="{FF2B5EF4-FFF2-40B4-BE49-F238E27FC236}">
                <a16:creationId xmlns:a16="http://schemas.microsoft.com/office/drawing/2014/main" id="{8B32A424-7EFB-F80C-2BDA-94D103A55F77}"/>
              </a:ext>
              <a:ext uri="{C183D7F6-B498-43B3-948B-1728B52AA6E4}">
                <adec:decorative xmlns:adec="http://schemas.microsoft.com/office/drawing/2017/decorative" val="1"/>
              </a:ext>
            </a:extLst>
          </p:cNvPr>
          <p:cNvCxnSpPr>
            <a:cxnSpLocks/>
          </p:cNvCxnSpPr>
          <p:nvPr userDrawn="1"/>
        </p:nvCxnSpPr>
        <p:spPr>
          <a:xfrm>
            <a:off x="800100" y="723900"/>
            <a:ext cx="1638300" cy="0"/>
          </a:xfrm>
          <a:prstGeom prst="line">
            <a:avLst/>
          </a:prstGeom>
          <a:ln w="444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 name="Straight Connector 5">
            <a:extLst>
              <a:ext uri="{FF2B5EF4-FFF2-40B4-BE49-F238E27FC236}">
                <a16:creationId xmlns:a16="http://schemas.microsoft.com/office/drawing/2014/main" id="{668EFEEF-ABDC-22C9-C5DB-0494BEB8687D}"/>
              </a:ext>
              <a:ext uri="{C183D7F6-B498-43B3-948B-1728B52AA6E4}">
                <adec:decorative xmlns:adec="http://schemas.microsoft.com/office/drawing/2017/decorative" val="1"/>
              </a:ext>
            </a:extLst>
          </p:cNvPr>
          <p:cNvCxnSpPr>
            <a:cxnSpLocks/>
          </p:cNvCxnSpPr>
          <p:nvPr userDrawn="1"/>
        </p:nvCxnSpPr>
        <p:spPr>
          <a:xfrm>
            <a:off x="5699342" y="6136928"/>
            <a:ext cx="5786724"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35318637"/>
      </p:ext>
    </p:extLst>
  </p:cSld>
  <p:clrMapOvr>
    <a:overrideClrMapping bg1="dk1" tx1="lt1" bg2="dk2" tx2="lt2" accent1="accent1" accent2="accent2" accent3="accent3" accent4="accent4" accent5="accent5" accent6="accent6" hlink="hlink" folHlink="folHlink"/>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Agenda 2">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D7352414-3211-CEB2-31A1-11097989D435}"/>
              </a:ext>
            </a:extLst>
          </p:cNvPr>
          <p:cNvSpPr>
            <a:spLocks noGrp="1"/>
          </p:cNvSpPr>
          <p:nvPr>
            <p:ph type="title" hasCustomPrompt="1"/>
          </p:nvPr>
        </p:nvSpPr>
        <p:spPr>
          <a:xfrm>
            <a:off x="705934" y="723900"/>
            <a:ext cx="3503757" cy="5316415"/>
          </a:xfrm>
        </p:spPr>
        <p:txBody>
          <a:bodyPr>
            <a:normAutofit/>
          </a:bodyPr>
          <a:lstStyle>
            <a:lvl1pPr>
              <a:defRPr sz="3200"/>
            </a:lvl1pPr>
          </a:lstStyle>
          <a:p>
            <a:r>
              <a:rPr lang="en-US" dirty="0"/>
              <a:t>Click to add title</a:t>
            </a:r>
          </a:p>
        </p:txBody>
      </p:sp>
      <p:sp>
        <p:nvSpPr>
          <p:cNvPr id="9" name="Content Placeholder 8">
            <a:extLst>
              <a:ext uri="{FF2B5EF4-FFF2-40B4-BE49-F238E27FC236}">
                <a16:creationId xmlns:a16="http://schemas.microsoft.com/office/drawing/2014/main" id="{4BA26D20-54E1-2490-0D75-F08BCB7D3BFF}"/>
              </a:ext>
            </a:extLst>
          </p:cNvPr>
          <p:cNvSpPr>
            <a:spLocks noGrp="1"/>
          </p:cNvSpPr>
          <p:nvPr>
            <p:ph sz="quarter" idx="10" hasCustomPrompt="1"/>
          </p:nvPr>
        </p:nvSpPr>
        <p:spPr>
          <a:xfrm>
            <a:off x="5582232" y="2053087"/>
            <a:ext cx="5903332" cy="3987230"/>
          </a:xfrm>
        </p:spPr>
        <p:txBody>
          <a:bodyPr anchor="t"/>
          <a:lstStyle>
            <a:lvl1pPr marL="0" indent="0">
              <a:buNone/>
              <a:defRPr/>
            </a:lvl1pPr>
            <a:lvl2pPr marL="742950" indent="-285750">
              <a:buFont typeface="Arial" panose="020B0604020202020204" pitchFamily="34" charset="0"/>
              <a:buChar char="•"/>
              <a:defRPr/>
            </a:lvl2pPr>
            <a:lvl3pPr marL="1200150" indent="-285750">
              <a:buFont typeface="Arial" panose="020B0604020202020204" pitchFamily="34" charset="0"/>
              <a:buChar char="•"/>
              <a:defRPr/>
            </a:lvl3pPr>
            <a:lvl4pPr marL="1657350" indent="-285750">
              <a:buFont typeface="Arial" panose="020B0604020202020204" pitchFamily="34" charset="0"/>
              <a:buChar char="•"/>
              <a:defRPr/>
            </a:lvl4pPr>
            <a:lvl5pPr marL="2114550" indent="-285750">
              <a:buFont typeface="Arial" panose="020B0604020202020204" pitchFamily="34" charset="0"/>
              <a:buChar char="•"/>
              <a:defRPr/>
            </a:lvl5pPr>
          </a:lstStyle>
          <a:p>
            <a:pPr lvl="0"/>
            <a:r>
              <a:rPr lang="en-US" dirty="0"/>
              <a:t>Click to add content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Slide Number Placeholder 5">
            <a:extLst>
              <a:ext uri="{FF2B5EF4-FFF2-40B4-BE49-F238E27FC236}">
                <a16:creationId xmlns:a16="http://schemas.microsoft.com/office/drawing/2014/main" id="{400E6515-DDBF-35F4-5C9E-FF113FD164EF}"/>
              </a:ext>
            </a:extLst>
          </p:cNvPr>
          <p:cNvSpPr>
            <a:spLocks noGrp="1"/>
          </p:cNvSpPr>
          <p:nvPr>
            <p:ph type="sldNum" sz="quarter" idx="4"/>
          </p:nvPr>
        </p:nvSpPr>
        <p:spPr>
          <a:xfrm>
            <a:off x="10919012" y="6274074"/>
            <a:ext cx="672354" cy="583926"/>
          </a:xfrm>
          <a:prstGeom prst="rect">
            <a:avLst/>
          </a:prstGeom>
        </p:spPr>
        <p:txBody>
          <a:bodyPr vert="horz" lIns="91440" tIns="45720" rIns="91440" bIns="45720" rtlCol="0" anchor="t"/>
          <a:lstStyle>
            <a:lvl1pPr algn="r">
              <a:defRPr sz="1400">
                <a:solidFill>
                  <a:schemeClr val="tx1"/>
                </a:solidFill>
              </a:defRPr>
            </a:lvl1pPr>
          </a:lstStyle>
          <a:p>
            <a:fld id="{C3DB2ADC-AF19-4574-8C10-79B5B04FCA27}" type="slidenum">
              <a:rPr lang="en-US" smtClean="0"/>
              <a:pPr/>
              <a:t>‹#›</a:t>
            </a:fld>
            <a:endParaRPr lang="en-US" dirty="0"/>
          </a:p>
        </p:txBody>
      </p:sp>
      <p:cxnSp>
        <p:nvCxnSpPr>
          <p:cNvPr id="5" name="Straight Connector 4">
            <a:extLst>
              <a:ext uri="{FF2B5EF4-FFF2-40B4-BE49-F238E27FC236}">
                <a16:creationId xmlns:a16="http://schemas.microsoft.com/office/drawing/2014/main" id="{998A376F-AF56-AABE-DFA3-DE5A8C899613}"/>
              </a:ext>
              <a:ext uri="{C183D7F6-B498-43B3-948B-1728B52AA6E4}">
                <adec:decorative xmlns:adec="http://schemas.microsoft.com/office/drawing/2017/decorative" val="1"/>
              </a:ext>
            </a:extLst>
          </p:cNvPr>
          <p:cNvCxnSpPr>
            <a:cxnSpLocks/>
          </p:cNvCxnSpPr>
          <p:nvPr userDrawn="1"/>
        </p:nvCxnSpPr>
        <p:spPr>
          <a:xfrm>
            <a:off x="5695467" y="723900"/>
            <a:ext cx="5790599" cy="0"/>
          </a:xfrm>
          <a:prstGeom prst="line">
            <a:avLst/>
          </a:prstGeom>
          <a:ln w="444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 name="Straight Connector 5">
            <a:extLst>
              <a:ext uri="{FF2B5EF4-FFF2-40B4-BE49-F238E27FC236}">
                <a16:creationId xmlns:a16="http://schemas.microsoft.com/office/drawing/2014/main" id="{4DE9D420-BBEC-E7C6-7E76-FB9791C71C96}"/>
              </a:ext>
              <a:ext uri="{C183D7F6-B498-43B3-948B-1728B52AA6E4}">
                <adec:decorative xmlns:adec="http://schemas.microsoft.com/office/drawing/2017/decorative" val="1"/>
              </a:ext>
            </a:extLst>
          </p:cNvPr>
          <p:cNvCxnSpPr>
            <a:cxnSpLocks/>
          </p:cNvCxnSpPr>
          <p:nvPr userDrawn="1"/>
        </p:nvCxnSpPr>
        <p:spPr>
          <a:xfrm>
            <a:off x="5699342" y="6136928"/>
            <a:ext cx="5786724"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36613327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Section Break 1">
    <p:spTree>
      <p:nvGrpSpPr>
        <p:cNvPr id="1" name=""/>
        <p:cNvGrpSpPr/>
        <p:nvPr/>
      </p:nvGrpSpPr>
      <p:grpSpPr>
        <a:xfrm>
          <a:off x="0" y="0"/>
          <a:ext cx="0" cy="0"/>
          <a:chOff x="0" y="0"/>
          <a:chExt cx="0" cy="0"/>
        </a:xfrm>
      </p:grpSpPr>
      <p:sp>
        <p:nvSpPr>
          <p:cNvPr id="20" name="Title 10">
            <a:extLst>
              <a:ext uri="{FF2B5EF4-FFF2-40B4-BE49-F238E27FC236}">
                <a16:creationId xmlns:a16="http://schemas.microsoft.com/office/drawing/2014/main" id="{6DC3399C-8B0E-4D7D-A955-FB1F37CF3672}"/>
              </a:ext>
            </a:extLst>
          </p:cNvPr>
          <p:cNvSpPr>
            <a:spLocks noGrp="1"/>
          </p:cNvSpPr>
          <p:nvPr>
            <p:ph type="ctrTitle" hasCustomPrompt="1"/>
          </p:nvPr>
        </p:nvSpPr>
        <p:spPr>
          <a:xfrm>
            <a:off x="710520" y="776873"/>
            <a:ext cx="5854182" cy="3070508"/>
          </a:xfrm>
          <a:prstGeom prst="rect">
            <a:avLst/>
          </a:prstGeom>
        </p:spPr>
        <p:txBody>
          <a:bodyPr anchor="b">
            <a:normAutofit/>
          </a:bodyPr>
          <a:lstStyle>
            <a:lvl1pPr>
              <a:defRPr sz="3200"/>
            </a:lvl1pPr>
          </a:lstStyle>
          <a:p>
            <a:r>
              <a:rPr lang="en-US" dirty="0"/>
              <a:t>Click to add title</a:t>
            </a:r>
          </a:p>
        </p:txBody>
      </p:sp>
      <p:sp>
        <p:nvSpPr>
          <p:cNvPr id="21" name="Subtitle 11">
            <a:extLst>
              <a:ext uri="{FF2B5EF4-FFF2-40B4-BE49-F238E27FC236}">
                <a16:creationId xmlns:a16="http://schemas.microsoft.com/office/drawing/2014/main" id="{13C3C1EB-2C5B-4710-893A-9DD6284D5CB0}"/>
              </a:ext>
            </a:extLst>
          </p:cNvPr>
          <p:cNvSpPr>
            <a:spLocks noGrp="1"/>
          </p:cNvSpPr>
          <p:nvPr>
            <p:ph type="subTitle" idx="1" hasCustomPrompt="1"/>
          </p:nvPr>
        </p:nvSpPr>
        <p:spPr>
          <a:xfrm>
            <a:off x="721202" y="4088927"/>
            <a:ext cx="5842218" cy="1880552"/>
          </a:xfrm>
          <a:prstGeom prst="rect">
            <a:avLst/>
          </a:prstGeom>
        </p:spPr>
        <p:txBody>
          <a:bodyPr>
            <a:normAutofit/>
          </a:bodyPr>
          <a:lstStyle>
            <a:lvl1pPr marL="0" indent="0">
              <a:buNone/>
              <a:defRPr sz="2000"/>
            </a:lvl1pPr>
          </a:lstStyle>
          <a:p>
            <a:r>
              <a:rPr lang="en-US" dirty="0"/>
              <a:t>Click to add subtitle</a:t>
            </a:r>
          </a:p>
        </p:txBody>
      </p:sp>
      <p:sp>
        <p:nvSpPr>
          <p:cNvPr id="30" name="Picture Placeholder 28">
            <a:extLst>
              <a:ext uri="{FF2B5EF4-FFF2-40B4-BE49-F238E27FC236}">
                <a16:creationId xmlns:a16="http://schemas.microsoft.com/office/drawing/2014/main" id="{E335E712-C7FD-4BAC-B89C-58AF6594A4E7}"/>
              </a:ext>
            </a:extLst>
          </p:cNvPr>
          <p:cNvSpPr>
            <a:spLocks noGrp="1"/>
          </p:cNvSpPr>
          <p:nvPr>
            <p:ph type="pic" sz="quarter" idx="13"/>
          </p:nvPr>
        </p:nvSpPr>
        <p:spPr>
          <a:xfrm>
            <a:off x="7315200" y="0"/>
            <a:ext cx="4876800" cy="6858000"/>
          </a:xfrm>
          <a:prstGeom prst="rect">
            <a:avLst/>
          </a:prstGeom>
        </p:spPr>
        <p:txBody>
          <a:bodyPr>
            <a:normAutofit/>
          </a:bodyPr>
          <a:lstStyle>
            <a:lvl1pPr marL="0" indent="0" algn="ctr">
              <a:buNone/>
              <a:defRPr sz="1800"/>
            </a:lvl1pPr>
          </a:lstStyle>
          <a:p>
            <a:r>
              <a:rPr lang="en-US" dirty="0"/>
              <a:t>Click icon to add picture</a:t>
            </a:r>
          </a:p>
        </p:txBody>
      </p:sp>
      <p:cxnSp>
        <p:nvCxnSpPr>
          <p:cNvPr id="3" name="Straight Connector 2">
            <a:extLst>
              <a:ext uri="{FF2B5EF4-FFF2-40B4-BE49-F238E27FC236}">
                <a16:creationId xmlns:a16="http://schemas.microsoft.com/office/drawing/2014/main" id="{A541CC69-A0B0-C1BE-2165-D8AD1B7D2DDA}"/>
              </a:ext>
              <a:ext uri="{C183D7F6-B498-43B3-948B-1728B52AA6E4}">
                <adec:decorative xmlns:adec="http://schemas.microsoft.com/office/drawing/2017/decorative" val="1"/>
              </a:ext>
            </a:extLst>
          </p:cNvPr>
          <p:cNvCxnSpPr>
            <a:cxnSpLocks/>
          </p:cNvCxnSpPr>
          <p:nvPr userDrawn="1"/>
        </p:nvCxnSpPr>
        <p:spPr>
          <a:xfrm>
            <a:off x="724574" y="723899"/>
            <a:ext cx="5786724" cy="0"/>
          </a:xfrm>
          <a:prstGeom prst="line">
            <a:avLst/>
          </a:prstGeom>
          <a:ln w="444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 name="Straight Connector 3">
            <a:extLst>
              <a:ext uri="{FF2B5EF4-FFF2-40B4-BE49-F238E27FC236}">
                <a16:creationId xmlns:a16="http://schemas.microsoft.com/office/drawing/2014/main" id="{0D54A957-6A3F-2C34-A453-905FBAE77CCD}"/>
              </a:ext>
              <a:ext uri="{C183D7F6-B498-43B3-948B-1728B52AA6E4}">
                <adec:decorative xmlns:adec="http://schemas.microsoft.com/office/drawing/2017/decorative" val="1"/>
              </a:ext>
            </a:extLst>
          </p:cNvPr>
          <p:cNvCxnSpPr>
            <a:cxnSpLocks/>
          </p:cNvCxnSpPr>
          <p:nvPr userDrawn="1"/>
        </p:nvCxnSpPr>
        <p:spPr>
          <a:xfrm>
            <a:off x="724574" y="6136928"/>
            <a:ext cx="5786724"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39755368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Closing 2">
    <p:bg>
      <p:bgRef idx="1001">
        <a:schemeClr val="bg1"/>
      </p:bgRef>
    </p:bg>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89AE8321-5884-9E75-1272-926961F3131D}"/>
              </a:ext>
            </a:extLst>
          </p:cNvPr>
          <p:cNvSpPr>
            <a:spLocks noGrp="1"/>
          </p:cNvSpPr>
          <p:nvPr>
            <p:ph type="title" hasCustomPrompt="1"/>
          </p:nvPr>
        </p:nvSpPr>
        <p:spPr>
          <a:xfrm>
            <a:off x="763439" y="684311"/>
            <a:ext cx="4058728" cy="2749009"/>
          </a:xfrm>
        </p:spPr>
        <p:txBody>
          <a:bodyPr anchor="b">
            <a:normAutofit/>
          </a:bodyPr>
          <a:lstStyle>
            <a:lvl1pPr algn="l">
              <a:defRPr sz="3200"/>
            </a:lvl1pPr>
          </a:lstStyle>
          <a:p>
            <a:r>
              <a:rPr lang="en-US" dirty="0"/>
              <a:t>Click to add title</a:t>
            </a:r>
          </a:p>
        </p:txBody>
      </p:sp>
      <p:cxnSp>
        <p:nvCxnSpPr>
          <p:cNvPr id="5" name="Straight Connector 4">
            <a:extLst>
              <a:ext uri="{FF2B5EF4-FFF2-40B4-BE49-F238E27FC236}">
                <a16:creationId xmlns:a16="http://schemas.microsoft.com/office/drawing/2014/main" id="{9D527B4D-405A-DCD2-6970-1162843E00DD}"/>
              </a:ext>
              <a:ext uri="{C183D7F6-B498-43B3-948B-1728B52AA6E4}">
                <adec:decorative xmlns:adec="http://schemas.microsoft.com/office/drawing/2017/decorative" val="1"/>
              </a:ext>
            </a:extLst>
          </p:cNvPr>
          <p:cNvCxnSpPr>
            <a:cxnSpLocks/>
          </p:cNvCxnSpPr>
          <p:nvPr userDrawn="1"/>
        </p:nvCxnSpPr>
        <p:spPr>
          <a:xfrm>
            <a:off x="814484" y="721031"/>
            <a:ext cx="1638300" cy="0"/>
          </a:xfrm>
          <a:prstGeom prst="line">
            <a:avLst/>
          </a:prstGeom>
          <a:ln w="444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FB621246-77E4-43F0-CD40-C7DB9555D266}"/>
              </a:ext>
              <a:ext uri="{C183D7F6-B498-43B3-948B-1728B52AA6E4}">
                <adec:decorative xmlns:adec="http://schemas.microsoft.com/office/drawing/2017/decorative" val="1"/>
              </a:ext>
            </a:extLst>
          </p:cNvPr>
          <p:cNvCxnSpPr>
            <a:cxnSpLocks/>
          </p:cNvCxnSpPr>
          <p:nvPr userDrawn="1"/>
        </p:nvCxnSpPr>
        <p:spPr>
          <a:xfrm>
            <a:off x="5713726" y="6134059"/>
            <a:ext cx="5786724"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13" name="Content Placeholder 12">
            <a:extLst>
              <a:ext uri="{FF2B5EF4-FFF2-40B4-BE49-F238E27FC236}">
                <a16:creationId xmlns:a16="http://schemas.microsoft.com/office/drawing/2014/main" id="{5EB8AC8C-DEDA-D180-1CD8-B67B47276E34}"/>
              </a:ext>
            </a:extLst>
          </p:cNvPr>
          <p:cNvSpPr>
            <a:spLocks noGrp="1"/>
          </p:cNvSpPr>
          <p:nvPr>
            <p:ph sz="quarter" idx="11" hasCustomPrompt="1"/>
          </p:nvPr>
        </p:nvSpPr>
        <p:spPr>
          <a:xfrm>
            <a:off x="757600" y="3662835"/>
            <a:ext cx="4064567" cy="2468396"/>
          </a:xfrm>
        </p:spPr>
        <p:txBody>
          <a:bodyPr/>
          <a:lstStyle>
            <a:lvl1pPr marL="0" indent="0">
              <a:spcBef>
                <a:spcPts val="0"/>
              </a:spcBef>
              <a:buNone/>
              <a:defRPr/>
            </a:lvl1pPr>
            <a:lvl2pPr marL="457200" indent="0">
              <a:spcBef>
                <a:spcPts val="0"/>
              </a:spcBef>
              <a:buNone/>
              <a:defRPr/>
            </a:lvl2pPr>
            <a:lvl3pPr marL="914400" indent="0">
              <a:spcBef>
                <a:spcPts val="0"/>
              </a:spcBef>
              <a:buNone/>
              <a:defRPr/>
            </a:lvl3pPr>
            <a:lvl4pPr marL="1371600" indent="0">
              <a:spcBef>
                <a:spcPts val="0"/>
              </a:spcBef>
              <a:buNone/>
              <a:defRPr/>
            </a:lvl4pPr>
            <a:lvl5pPr marL="1828800" indent="0">
              <a:spcBef>
                <a:spcPts val="0"/>
              </a:spcBef>
              <a:buNone/>
              <a:defRPr/>
            </a:lvl5pPr>
          </a:lstStyle>
          <a:p>
            <a:pPr lvl="0"/>
            <a:r>
              <a:rPr lang="en-US" dirty="0"/>
              <a:t>Click to add content</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869624678"/>
      </p:ext>
    </p:extLst>
  </p:cSld>
  <p:clrMapOvr>
    <a:overrideClrMapping bg1="dk1" tx1="lt1" bg2="dk2" tx2="lt2" accent1="accent1" accent2="accent2" accent3="accent3" accent4="accent4" accent5="accent5" accent6="accent6" hlink="hlink" folHlink="folHlink"/>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Section Title">
    <p:spTree>
      <p:nvGrpSpPr>
        <p:cNvPr id="1" name=""/>
        <p:cNvGrpSpPr/>
        <p:nvPr/>
      </p:nvGrpSpPr>
      <p:grpSpPr>
        <a:xfrm>
          <a:off x="0" y="0"/>
          <a:ext cx="0" cy="0"/>
          <a:chOff x="0" y="0"/>
          <a:chExt cx="0" cy="0"/>
        </a:xfrm>
      </p:grpSpPr>
      <p:cxnSp>
        <p:nvCxnSpPr>
          <p:cNvPr id="10" name="Straight Connector 9">
            <a:extLst>
              <a:ext uri="{FF2B5EF4-FFF2-40B4-BE49-F238E27FC236}">
                <a16:creationId xmlns:a16="http://schemas.microsoft.com/office/drawing/2014/main" id="{C0AFB647-646C-4130-9EF5-C19C686B184A}"/>
              </a:ext>
              <a:ext uri="{C183D7F6-B498-43B3-948B-1728B52AA6E4}">
                <adec:decorative xmlns:adec="http://schemas.microsoft.com/office/drawing/2017/decorative" val="1"/>
              </a:ext>
            </a:extLst>
          </p:cNvPr>
          <p:cNvCxnSpPr>
            <a:cxnSpLocks/>
          </p:cNvCxnSpPr>
          <p:nvPr userDrawn="1"/>
        </p:nvCxnSpPr>
        <p:spPr>
          <a:xfrm>
            <a:off x="5715000" y="738013"/>
            <a:ext cx="5676900" cy="0"/>
          </a:xfrm>
          <a:prstGeom prst="line">
            <a:avLst/>
          </a:prstGeom>
          <a:ln w="44450">
            <a:solidFill>
              <a:schemeClr val="tx1"/>
            </a:solidFill>
          </a:ln>
        </p:spPr>
        <p:style>
          <a:lnRef idx="1">
            <a:schemeClr val="accent1"/>
          </a:lnRef>
          <a:fillRef idx="0">
            <a:schemeClr val="accent1"/>
          </a:fillRef>
          <a:effectRef idx="0">
            <a:schemeClr val="accent1"/>
          </a:effectRef>
          <a:fontRef idx="minor">
            <a:schemeClr val="tx1"/>
          </a:fontRef>
        </p:style>
      </p:cxnSp>
      <p:sp>
        <p:nvSpPr>
          <p:cNvPr id="2" name="Title 1">
            <a:extLst>
              <a:ext uri="{FF2B5EF4-FFF2-40B4-BE49-F238E27FC236}">
                <a16:creationId xmlns:a16="http://schemas.microsoft.com/office/drawing/2014/main" id="{392D6AD5-5357-463C-B785-6A488FFC8D76}"/>
              </a:ext>
            </a:extLst>
          </p:cNvPr>
          <p:cNvSpPr>
            <a:spLocks noGrp="1"/>
          </p:cNvSpPr>
          <p:nvPr>
            <p:ph type="title" hasCustomPrompt="1"/>
          </p:nvPr>
        </p:nvSpPr>
        <p:spPr>
          <a:xfrm>
            <a:off x="5637007" y="817581"/>
            <a:ext cx="5935869" cy="5238159"/>
          </a:xfrm>
        </p:spPr>
        <p:txBody>
          <a:bodyPr anchor="ctr" anchorCtr="0">
            <a:noAutofit/>
          </a:bodyPr>
          <a:lstStyle>
            <a:lvl1pPr>
              <a:defRPr sz="3200"/>
            </a:lvl1pPr>
          </a:lstStyle>
          <a:p>
            <a:r>
              <a:rPr lang="en-US" dirty="0"/>
              <a:t>Click to add title</a:t>
            </a:r>
          </a:p>
        </p:txBody>
      </p:sp>
      <p:sp>
        <p:nvSpPr>
          <p:cNvPr id="18" name="Picture Placeholder 16">
            <a:extLst>
              <a:ext uri="{FF2B5EF4-FFF2-40B4-BE49-F238E27FC236}">
                <a16:creationId xmlns:a16="http://schemas.microsoft.com/office/drawing/2014/main" id="{EAD023B5-9ABC-4D4A-A1AD-D4D83D662192}"/>
              </a:ext>
            </a:extLst>
          </p:cNvPr>
          <p:cNvSpPr>
            <a:spLocks noGrp="1"/>
          </p:cNvSpPr>
          <p:nvPr>
            <p:ph type="pic" sz="quarter" idx="13"/>
          </p:nvPr>
        </p:nvSpPr>
        <p:spPr>
          <a:xfrm>
            <a:off x="-1" y="1"/>
            <a:ext cx="4876799" cy="6858000"/>
          </a:xfrm>
          <a:prstGeom prst="rect">
            <a:avLst/>
          </a:prstGeom>
        </p:spPr>
        <p:txBody>
          <a:bodyPr>
            <a:normAutofit/>
          </a:bodyPr>
          <a:lstStyle>
            <a:lvl1pPr marL="0" indent="0" algn="ctr">
              <a:buNone/>
              <a:defRPr sz="1800"/>
            </a:lvl1pPr>
          </a:lstStyle>
          <a:p>
            <a:r>
              <a:rPr lang="en-US" dirty="0"/>
              <a:t>Click icon to add picture</a:t>
            </a:r>
          </a:p>
        </p:txBody>
      </p:sp>
      <p:cxnSp>
        <p:nvCxnSpPr>
          <p:cNvPr id="12" name="Straight Connector 11">
            <a:extLst>
              <a:ext uri="{FF2B5EF4-FFF2-40B4-BE49-F238E27FC236}">
                <a16:creationId xmlns:a16="http://schemas.microsoft.com/office/drawing/2014/main" id="{5C0A0972-FD9A-4E9D-A0A3-BD0AF8C7B74C}"/>
              </a:ext>
              <a:ext uri="{C183D7F6-B498-43B3-948B-1728B52AA6E4}">
                <adec:decorative xmlns:adec="http://schemas.microsoft.com/office/drawing/2017/decorative" val="1"/>
              </a:ext>
            </a:extLst>
          </p:cNvPr>
          <p:cNvCxnSpPr>
            <a:cxnSpLocks/>
          </p:cNvCxnSpPr>
          <p:nvPr userDrawn="1"/>
        </p:nvCxnSpPr>
        <p:spPr>
          <a:xfrm>
            <a:off x="5715000" y="6134100"/>
            <a:ext cx="56769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5504842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C3DB2ADC-AF19-4574-8C10-79B5B04FCA27}" type="slidenum">
              <a:rPr lang="en-US" smtClean="0"/>
              <a:pPr/>
              <a:t>‹#›</a:t>
            </a:fld>
            <a:endParaRPr lang="en-US" dirty="0"/>
          </a:p>
        </p:txBody>
      </p:sp>
    </p:spTree>
    <p:extLst>
      <p:ext uri="{BB962C8B-B14F-4D97-AF65-F5344CB8AC3E}">
        <p14:creationId xmlns:p14="http://schemas.microsoft.com/office/powerpoint/2010/main" val="2246106910"/>
      </p:ext>
    </p:extLst>
  </p:cSld>
  <p:clrMapOvr>
    <a:masterClrMapping/>
  </p:clrMapOvr>
  <p:hf hdr="0" ftr="0" dt="0"/>
  <p:extLst>
    <p:ext uri="{DCECCB84-F9BA-43D5-87BE-67443E8EF086}">
      <p15:sldGuideLst xmlns:p15="http://schemas.microsoft.com/office/powerpoint/2012/main"/>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C3DB2ADC-AF19-4574-8C10-79B5B04FCA27}" type="slidenum">
              <a:rPr lang="en-US" smtClean="0"/>
              <a:pPr/>
              <a:t>‹#›</a:t>
            </a:fld>
            <a:endParaRPr lang="en-US" dirty="0"/>
          </a:p>
        </p:txBody>
      </p:sp>
    </p:spTree>
    <p:extLst>
      <p:ext uri="{BB962C8B-B14F-4D97-AF65-F5344CB8AC3E}">
        <p14:creationId xmlns:p14="http://schemas.microsoft.com/office/powerpoint/2010/main" val="1777826781"/>
      </p:ext>
    </p:extLst>
  </p:cSld>
  <p:clrMapOvr>
    <a:masterClrMapping/>
  </p:clrMapOvr>
  <p:hf hdr="0" ftr="0" dt="0"/>
  <p:extLst>
    <p:ext uri="{DCECCB84-F9BA-43D5-87BE-67443E8EF086}">
      <p15:sldGuideLst xmlns:p15="http://schemas.microsoft.com/office/powerpoint/2012/main"/>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C3DB2ADC-AF19-4574-8C10-79B5B04FCA27}" type="slidenum">
              <a:rPr lang="en-US" smtClean="0"/>
              <a:pPr/>
              <a:t>‹#›</a:t>
            </a:fld>
            <a:endParaRPr lang="en-US" dirty="0"/>
          </a:p>
        </p:txBody>
      </p:sp>
    </p:spTree>
    <p:extLst>
      <p:ext uri="{BB962C8B-B14F-4D97-AF65-F5344CB8AC3E}">
        <p14:creationId xmlns:p14="http://schemas.microsoft.com/office/powerpoint/2010/main" val="2645918356"/>
      </p:ext>
    </p:extLst>
  </p:cSld>
  <p:clrMapOvr>
    <a:masterClrMapping/>
  </p:clrMapOvr>
  <p:hf hdr="0" ftr="0" dt="0"/>
  <p:extLst>
    <p:ext uri="{DCECCB84-F9BA-43D5-87BE-67443E8EF086}">
      <p15:sldGuideLst xmlns:p15="http://schemas.microsoft.com/office/powerpoint/2012/main"/>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C3DB2ADC-AF19-4574-8C10-79B5B04FCA27}" type="slidenum">
              <a:rPr lang="en-US" smtClean="0"/>
              <a:pPr/>
              <a:t>‹#›</a:t>
            </a:fld>
            <a:endParaRPr lang="en-US" dirty="0"/>
          </a:p>
        </p:txBody>
      </p:sp>
    </p:spTree>
    <p:extLst>
      <p:ext uri="{BB962C8B-B14F-4D97-AF65-F5344CB8AC3E}">
        <p14:creationId xmlns:p14="http://schemas.microsoft.com/office/powerpoint/2010/main" val="3688553365"/>
      </p:ext>
    </p:extLst>
  </p:cSld>
  <p:clrMapOvr>
    <a:masterClrMapping/>
  </p:clrMapOvr>
  <p:hf hdr="0" ftr="0" dt="0"/>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C3DB2ADC-AF19-4574-8C10-79B5B04FCA27}" type="slidenum">
              <a:rPr lang="en-US" smtClean="0"/>
              <a:pPr/>
              <a:t>‹#›</a:t>
            </a:fld>
            <a:endParaRPr lang="en-US" dirty="0"/>
          </a:p>
        </p:txBody>
      </p:sp>
    </p:spTree>
    <p:extLst>
      <p:ext uri="{BB962C8B-B14F-4D97-AF65-F5344CB8AC3E}">
        <p14:creationId xmlns:p14="http://schemas.microsoft.com/office/powerpoint/2010/main" val="2056621802"/>
      </p:ext>
    </p:extLst>
  </p:cSld>
  <p:clrMapOvr>
    <a:masterClrMapping/>
  </p:clrMapOvr>
  <p:hf hdr="0" ftr="0" dt="0"/>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C3DB2ADC-AF19-4574-8C10-79B5B04FCA27}" type="slidenum">
              <a:rPr lang="en-US" smtClean="0"/>
              <a:pPr/>
              <a:t>‹#›</a:t>
            </a:fld>
            <a:endParaRPr lang="en-US" dirty="0"/>
          </a:p>
        </p:txBody>
      </p:sp>
    </p:spTree>
    <p:extLst>
      <p:ext uri="{BB962C8B-B14F-4D97-AF65-F5344CB8AC3E}">
        <p14:creationId xmlns:p14="http://schemas.microsoft.com/office/powerpoint/2010/main" val="202244245"/>
      </p:ext>
    </p:extLst>
  </p:cSld>
  <p:clrMapOvr>
    <a:masterClrMapping/>
  </p:clrMapOvr>
  <p:hf hdr="0" ftr="0" dt="0"/>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C3DB2ADC-AF19-4574-8C10-79B5B04FCA27}" type="slidenum">
              <a:rPr lang="en-US" smtClean="0"/>
              <a:pPr/>
              <a:t>‹#›</a:t>
            </a:fld>
            <a:endParaRPr lang="en-US" dirty="0"/>
          </a:p>
        </p:txBody>
      </p:sp>
    </p:spTree>
    <p:extLst>
      <p:ext uri="{BB962C8B-B14F-4D97-AF65-F5344CB8AC3E}">
        <p14:creationId xmlns:p14="http://schemas.microsoft.com/office/powerpoint/2010/main" val="4168138030"/>
      </p:ext>
    </p:extLst>
  </p:cSld>
  <p:clrMapOvr>
    <a:masterClrMapping/>
  </p:clrMapOvr>
  <p:hf hdr="0" ftr="0" dt="0"/>
  <p:extLst>
    <p:ext uri="{DCECCB84-F9BA-43D5-87BE-67443E8EF086}">
      <p15:sldGuideLst xmlns:p15="http://schemas.microsoft.com/office/powerpoint/2012/main"/>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C3DB2ADC-AF19-4574-8C10-79B5B04FCA27}" type="slidenum">
              <a:rPr lang="en-US" smtClean="0"/>
              <a:pPr/>
              <a:t>‹#›</a:t>
            </a:fld>
            <a:endParaRPr lang="en-US" dirty="0"/>
          </a:p>
        </p:txBody>
      </p:sp>
    </p:spTree>
    <p:extLst>
      <p:ext uri="{BB962C8B-B14F-4D97-AF65-F5344CB8AC3E}">
        <p14:creationId xmlns:p14="http://schemas.microsoft.com/office/powerpoint/2010/main" val="3374389983"/>
      </p:ext>
    </p:extLst>
  </p:cSld>
  <p:clrMapOvr>
    <a:masterClrMapping/>
  </p:clrMapOvr>
  <p:hf hdr="0" ftr="0" dt="0"/>
  <p:extLst>
    <p:ext uri="{DCECCB84-F9BA-43D5-87BE-67443E8EF086}">
      <p15:sldGuideLst xmlns:p15="http://schemas.microsoft.com/office/powerpoint/2012/main"/>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3DB2ADC-AF19-4574-8C10-79B5B04FCA27}" type="slidenum">
              <a:rPr lang="en-US" smtClean="0"/>
              <a:pPr/>
              <a:t>‹#›</a:t>
            </a:fld>
            <a:endParaRPr lang="en-US" dirty="0"/>
          </a:p>
        </p:txBody>
      </p:sp>
    </p:spTree>
    <p:extLst>
      <p:ext uri="{BB962C8B-B14F-4D97-AF65-F5344CB8AC3E}">
        <p14:creationId xmlns:p14="http://schemas.microsoft.com/office/powerpoint/2010/main" val="3544577061"/>
      </p:ext>
    </p:extLst>
  </p:cSld>
  <p:clrMap bg1="lt1" tx1="dk1" bg2="lt2" tx2="dk2" accent1="accent1" accent2="accent2" accent3="accent3" accent4="accent4" accent5="accent5" accent6="accent6" hlink="hlink" folHlink="folHlink"/>
  <p:sldLayoutIdLst>
    <p:sldLayoutId id="2147483732" r:id="rId1"/>
    <p:sldLayoutId id="2147483733" r:id="rId2"/>
    <p:sldLayoutId id="2147483734" r:id="rId3"/>
    <p:sldLayoutId id="2147483735" r:id="rId4"/>
    <p:sldLayoutId id="2147483736" r:id="rId5"/>
    <p:sldLayoutId id="2147483737" r:id="rId6"/>
    <p:sldLayoutId id="2147483738" r:id="rId7"/>
    <p:sldLayoutId id="2147483739" r:id="rId8"/>
    <p:sldLayoutId id="2147483740" r:id="rId9"/>
    <p:sldLayoutId id="2147483741" r:id="rId10"/>
    <p:sldLayoutId id="2147483742" r:id="rId11"/>
    <p:sldLayoutId id="2147483743" r:id="rId12"/>
    <p:sldLayoutId id="2147483744" r:id="rId13"/>
    <p:sldLayoutId id="2147483745" r:id="rId14"/>
    <p:sldLayoutId id="2147483746" r:id="rId15"/>
    <p:sldLayoutId id="2147483747" r:id="rId16"/>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2.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0.xml"/><Relationship Id="rId1" Type="http://schemas.openxmlformats.org/officeDocument/2006/relationships/slideLayout" Target="../slideLayouts/slideLayout14.xml"/><Relationship Id="rId4" Type="http://schemas.openxmlformats.org/officeDocument/2006/relationships/image" Target="../media/image5.png"/></Relationships>
</file>

<file path=ppt/slides/_rels/slide11.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image" Target="../media/image30.png"/><Relationship Id="rId7" Type="http://schemas.openxmlformats.org/officeDocument/2006/relationships/image" Target="../media/image34.png"/><Relationship Id="rId2" Type="http://schemas.openxmlformats.org/officeDocument/2006/relationships/notesSlide" Target="../notesSlides/notesSlide11.xml"/><Relationship Id="rId1" Type="http://schemas.openxmlformats.org/officeDocument/2006/relationships/slideLayout" Target="../slideLayouts/slideLayout15.xml"/><Relationship Id="rId6" Type="http://schemas.openxmlformats.org/officeDocument/2006/relationships/image" Target="../media/image33.png"/><Relationship Id="rId5" Type="http://schemas.openxmlformats.org/officeDocument/2006/relationships/image" Target="../media/image32.png"/><Relationship Id="rId4" Type="http://schemas.openxmlformats.org/officeDocument/2006/relationships/image" Target="../media/image31.png"/></Relationships>
</file>

<file path=ppt/slides/_rels/slide12.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12.xml"/><Relationship Id="rId1" Type="http://schemas.openxmlformats.org/officeDocument/2006/relationships/slideLayout" Target="../slideLayouts/slideLayout15.xml"/><Relationship Id="rId4" Type="http://schemas.openxmlformats.org/officeDocument/2006/relationships/image" Target="../media/image36.png"/></Relationships>
</file>

<file path=ppt/slides/_rels/slide1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5.png"/><Relationship Id="rId1" Type="http://schemas.openxmlformats.org/officeDocument/2006/relationships/slideLayout" Target="../slideLayouts/slideLayout16.xml"/><Relationship Id="rId5" Type="http://schemas.openxmlformats.org/officeDocument/2006/relationships/image" Target="../media/image37.png"/><Relationship Id="rId4" Type="http://schemas.microsoft.com/office/2007/relationships/hdphoto" Target="../media/hdphoto1.wdp"/></Relationships>
</file>

<file path=ppt/slides/_rels/slide1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5.png"/><Relationship Id="rId1" Type="http://schemas.openxmlformats.org/officeDocument/2006/relationships/slideLayout" Target="../slideLayouts/slideLayout16.xml"/><Relationship Id="rId5" Type="http://schemas.openxmlformats.org/officeDocument/2006/relationships/image" Target="../media/image37.png"/><Relationship Id="rId4" Type="http://schemas.microsoft.com/office/2007/relationships/hdphoto" Target="../media/hdphoto1.wdp"/></Relationships>
</file>

<file path=ppt/slides/_rels/slide1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5.png"/><Relationship Id="rId1" Type="http://schemas.openxmlformats.org/officeDocument/2006/relationships/slideLayout" Target="../slideLayouts/slideLayout16.xml"/><Relationship Id="rId5" Type="http://schemas.openxmlformats.org/officeDocument/2006/relationships/image" Target="../media/image37.png"/><Relationship Id="rId4" Type="http://schemas.microsoft.com/office/2007/relationships/hdphoto" Target="../media/hdphoto1.wdp"/></Relationships>
</file>

<file path=ppt/slides/_rels/slide1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5.png"/><Relationship Id="rId1" Type="http://schemas.openxmlformats.org/officeDocument/2006/relationships/slideLayout" Target="../slideLayouts/slideLayout16.xml"/><Relationship Id="rId5" Type="http://schemas.openxmlformats.org/officeDocument/2006/relationships/image" Target="../media/image37.png"/><Relationship Id="rId4" Type="http://schemas.microsoft.com/office/2007/relationships/hdphoto" Target="../media/hdphoto1.wdp"/></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13.xml"/><Relationship Id="rId5" Type="http://schemas.openxmlformats.org/officeDocument/2006/relationships/image" Target="../media/image5.png"/><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14.xml"/></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14.xml"/><Relationship Id="rId6" Type="http://schemas.openxmlformats.org/officeDocument/2006/relationships/image" Target="../media/image9.png"/><Relationship Id="rId5" Type="http://schemas.openxmlformats.org/officeDocument/2006/relationships/image" Target="../media/image5.png"/><Relationship Id="rId4" Type="http://schemas.openxmlformats.org/officeDocument/2006/relationships/image" Target="../media/image8.png"/></Relationships>
</file>

<file path=ppt/slides/_rels/slide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5.xml"/><Relationship Id="rId1" Type="http://schemas.openxmlformats.org/officeDocument/2006/relationships/slideLayout" Target="../slideLayouts/slideLayout14.xml"/><Relationship Id="rId6" Type="http://schemas.openxmlformats.org/officeDocument/2006/relationships/image" Target="../media/image5.png"/><Relationship Id="rId5" Type="http://schemas.openxmlformats.org/officeDocument/2006/relationships/image" Target="../media/image7.png"/><Relationship Id="rId4" Type="http://schemas.microsoft.com/office/2007/relationships/hdphoto" Target="../media/hdphoto1.wdp"/></Relationships>
</file>

<file path=ppt/slides/_rels/slide6.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image" Target="../media/image7.png"/><Relationship Id="rId7" Type="http://schemas.openxmlformats.org/officeDocument/2006/relationships/image" Target="../media/image13.png"/><Relationship Id="rId2" Type="http://schemas.openxmlformats.org/officeDocument/2006/relationships/notesSlide" Target="../notesSlides/notesSlide6.xml"/><Relationship Id="rId1" Type="http://schemas.openxmlformats.org/officeDocument/2006/relationships/slideLayout" Target="../slideLayouts/slideLayout14.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5.png"/><Relationship Id="rId9" Type="http://schemas.openxmlformats.org/officeDocument/2006/relationships/image" Target="../media/image15.png"/></Relationships>
</file>

<file path=ppt/slides/_rels/slide7.xml.rels><?xml version="1.0" encoding="UTF-8" standalone="yes"?>
<Relationships xmlns="http://schemas.openxmlformats.org/package/2006/relationships"><Relationship Id="rId8" Type="http://schemas.openxmlformats.org/officeDocument/2006/relationships/image" Target="../media/image16.png"/><Relationship Id="rId13" Type="http://schemas.openxmlformats.org/officeDocument/2006/relationships/image" Target="../media/image21.png"/><Relationship Id="rId3" Type="http://schemas.openxmlformats.org/officeDocument/2006/relationships/image" Target="../media/image7.png"/><Relationship Id="rId7" Type="http://schemas.openxmlformats.org/officeDocument/2006/relationships/image" Target="../media/image13.png"/><Relationship Id="rId12" Type="http://schemas.openxmlformats.org/officeDocument/2006/relationships/image" Target="../media/image20.png"/><Relationship Id="rId2" Type="http://schemas.openxmlformats.org/officeDocument/2006/relationships/notesSlide" Target="../notesSlides/notesSlide7.xml"/><Relationship Id="rId1" Type="http://schemas.openxmlformats.org/officeDocument/2006/relationships/slideLayout" Target="../slideLayouts/slideLayout14.xml"/><Relationship Id="rId6" Type="http://schemas.openxmlformats.org/officeDocument/2006/relationships/image" Target="../media/image12.png"/><Relationship Id="rId11" Type="http://schemas.openxmlformats.org/officeDocument/2006/relationships/image" Target="../media/image19.png"/><Relationship Id="rId5" Type="http://schemas.openxmlformats.org/officeDocument/2006/relationships/image" Target="../media/image11.png"/><Relationship Id="rId10" Type="http://schemas.openxmlformats.org/officeDocument/2006/relationships/image" Target="../media/image18.png"/><Relationship Id="rId4" Type="http://schemas.openxmlformats.org/officeDocument/2006/relationships/image" Target="../media/image5.png"/><Relationship Id="rId9" Type="http://schemas.openxmlformats.org/officeDocument/2006/relationships/image" Target="../media/image17.png"/><Relationship Id="rId14" Type="http://schemas.openxmlformats.org/officeDocument/2006/relationships/image" Target="../media/image22.png"/></Relationships>
</file>

<file path=ppt/slides/_rels/slide8.xml.rels><?xml version="1.0" encoding="UTF-8" standalone="yes"?>
<Relationships xmlns="http://schemas.openxmlformats.org/package/2006/relationships"><Relationship Id="rId8" Type="http://schemas.openxmlformats.org/officeDocument/2006/relationships/image" Target="../media/image16.png"/><Relationship Id="rId13" Type="http://schemas.openxmlformats.org/officeDocument/2006/relationships/image" Target="../media/image23.png"/><Relationship Id="rId3" Type="http://schemas.openxmlformats.org/officeDocument/2006/relationships/image" Target="../media/image7.png"/><Relationship Id="rId7" Type="http://schemas.openxmlformats.org/officeDocument/2006/relationships/image" Target="../media/image13.png"/><Relationship Id="rId12" Type="http://schemas.openxmlformats.org/officeDocument/2006/relationships/image" Target="../media/image22.png"/><Relationship Id="rId2" Type="http://schemas.openxmlformats.org/officeDocument/2006/relationships/notesSlide" Target="../notesSlides/notesSlide8.xml"/><Relationship Id="rId1" Type="http://schemas.openxmlformats.org/officeDocument/2006/relationships/slideLayout" Target="../slideLayouts/slideLayout14.xml"/><Relationship Id="rId6" Type="http://schemas.openxmlformats.org/officeDocument/2006/relationships/image" Target="../media/image12.png"/><Relationship Id="rId11" Type="http://schemas.openxmlformats.org/officeDocument/2006/relationships/image" Target="../media/image21.png"/><Relationship Id="rId5" Type="http://schemas.openxmlformats.org/officeDocument/2006/relationships/image" Target="../media/image11.png"/><Relationship Id="rId15" Type="http://schemas.openxmlformats.org/officeDocument/2006/relationships/image" Target="../media/image25.png"/><Relationship Id="rId10" Type="http://schemas.openxmlformats.org/officeDocument/2006/relationships/image" Target="../media/image18.png"/><Relationship Id="rId4" Type="http://schemas.openxmlformats.org/officeDocument/2006/relationships/image" Target="../media/image5.png"/><Relationship Id="rId9" Type="http://schemas.openxmlformats.org/officeDocument/2006/relationships/image" Target="../media/image17.png"/><Relationship Id="rId14" Type="http://schemas.openxmlformats.org/officeDocument/2006/relationships/image" Target="../media/image24.png"/></Relationships>
</file>

<file path=ppt/slides/_rels/slide9.xml.rels><?xml version="1.0" encoding="UTF-8" standalone="yes"?>
<Relationships xmlns="http://schemas.openxmlformats.org/package/2006/relationships"><Relationship Id="rId8" Type="http://schemas.openxmlformats.org/officeDocument/2006/relationships/image" Target="../media/image27.png"/><Relationship Id="rId3" Type="http://schemas.openxmlformats.org/officeDocument/2006/relationships/image" Target="../media/image7.png"/><Relationship Id="rId7" Type="http://schemas.openxmlformats.org/officeDocument/2006/relationships/image" Target="../media/image26.png"/><Relationship Id="rId2" Type="http://schemas.openxmlformats.org/officeDocument/2006/relationships/notesSlide" Target="../notesSlides/notesSlide9.xml"/><Relationship Id="rId1" Type="http://schemas.openxmlformats.org/officeDocument/2006/relationships/slideLayout" Target="../slideLayouts/slideLayout14.xml"/><Relationship Id="rId6" Type="http://schemas.openxmlformats.org/officeDocument/2006/relationships/image" Target="../media/image12.png"/><Relationship Id="rId5" Type="http://schemas.openxmlformats.org/officeDocument/2006/relationships/image" Target="../media/image11.png"/><Relationship Id="rId10" Type="http://schemas.openxmlformats.org/officeDocument/2006/relationships/image" Target="../media/image29.png"/><Relationship Id="rId4" Type="http://schemas.openxmlformats.org/officeDocument/2006/relationships/image" Target="../media/image5.png"/><Relationship Id="rId9" Type="http://schemas.openxmlformats.org/officeDocument/2006/relationships/image" Target="../media/image2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83651" y="2441976"/>
            <a:ext cx="5410200" cy="2739211"/>
          </a:xfrm>
          <a:prstGeom prst="rect">
            <a:avLst/>
          </a:prstGeom>
          <a:noFill/>
        </p:spPr>
        <p:txBody>
          <a:bodyPr wrap="square" rtlCol="0">
            <a:spAutoFit/>
          </a:bodyPr>
          <a:lstStyle/>
          <a:p>
            <a:pPr algn="ctr"/>
            <a:r>
              <a:rPr lang="en-US" sz="7200" b="1" dirty="0">
                <a:solidFill>
                  <a:srgbClr val="92D050"/>
                </a:solidFill>
              </a:rPr>
              <a:t>ZÓÓSH</a:t>
            </a:r>
          </a:p>
          <a:p>
            <a:pPr algn="ctr"/>
            <a:r>
              <a:rPr lang="en-US" sz="5800" b="1" dirty="0">
                <a:solidFill>
                  <a:srgbClr val="92D050"/>
                </a:solidFill>
              </a:rPr>
              <a:t>PERFORMER</a:t>
            </a:r>
          </a:p>
          <a:p>
            <a:pPr algn="ctr"/>
            <a:r>
              <a:rPr lang="en-US" sz="2400" b="1" dirty="0"/>
              <a:t>PREMIUM CANINE NUTRITION</a:t>
            </a:r>
          </a:p>
          <a:p>
            <a:pPr algn="ctr"/>
            <a:endParaRPr lang="en-US" dirty="0"/>
          </a:p>
        </p:txBody>
      </p:sp>
      <p:pic>
        <p:nvPicPr>
          <p:cNvPr id="10" name="Picture 9"/>
          <p:cNvPicPr>
            <a:picLocks noChangeAspect="1"/>
          </p:cNvPicPr>
          <p:nvPr/>
        </p:nvPicPr>
        <p:blipFill>
          <a:blip r:embed="rId3"/>
          <a:stretch>
            <a:fillRect/>
          </a:stretch>
        </p:blipFill>
        <p:spPr>
          <a:xfrm>
            <a:off x="5493851" y="746449"/>
            <a:ext cx="6096000" cy="5505061"/>
          </a:xfrm>
          <a:prstGeom prst="rect">
            <a:avLst/>
          </a:prstGeom>
        </p:spPr>
      </p:pic>
      <p:sp>
        <p:nvSpPr>
          <p:cNvPr id="2" name="Rectangle 1"/>
          <p:cNvSpPr/>
          <p:nvPr/>
        </p:nvSpPr>
        <p:spPr>
          <a:xfrm>
            <a:off x="1394555" y="1440324"/>
            <a:ext cx="2788392" cy="400110"/>
          </a:xfrm>
          <a:prstGeom prst="rect">
            <a:avLst/>
          </a:prstGeom>
        </p:spPr>
        <p:txBody>
          <a:bodyPr wrap="none">
            <a:spAutoFit/>
          </a:bodyPr>
          <a:lstStyle/>
          <a:p>
            <a:pPr algn="ctr"/>
            <a:r>
              <a:rPr lang="en-US" sz="2000" b="1" dirty="0"/>
              <a:t>COMPLETE &amp; BALANCED</a:t>
            </a:r>
          </a:p>
        </p:txBody>
      </p:sp>
      <p:sp>
        <p:nvSpPr>
          <p:cNvPr id="3" name="Rectangle 2"/>
          <p:cNvSpPr/>
          <p:nvPr/>
        </p:nvSpPr>
        <p:spPr>
          <a:xfrm>
            <a:off x="5493851" y="4858022"/>
            <a:ext cx="6096000" cy="646331"/>
          </a:xfrm>
          <a:prstGeom prst="rect">
            <a:avLst/>
          </a:prstGeom>
        </p:spPr>
        <p:txBody>
          <a:bodyPr>
            <a:spAutoFit/>
          </a:bodyPr>
          <a:lstStyle/>
          <a:p>
            <a:pPr algn="ctr"/>
            <a:r>
              <a:rPr lang="en-US" dirty="0"/>
              <a:t>IDEAL FOR WORKING DOGS </a:t>
            </a:r>
          </a:p>
          <a:p>
            <a:pPr algn="ctr"/>
            <a:r>
              <a:rPr lang="en-US" dirty="0"/>
              <a:t>(ALL BREEDS / ALL LIFE STAGES)</a:t>
            </a:r>
          </a:p>
        </p:txBody>
      </p:sp>
      <p:pic>
        <p:nvPicPr>
          <p:cNvPr id="7" name="Picture 6"/>
          <p:cNvPicPr>
            <a:picLocks noChangeAspect="1"/>
          </p:cNvPicPr>
          <p:nvPr/>
        </p:nvPicPr>
        <p:blipFill>
          <a:blip r:embed="rId4"/>
          <a:stretch>
            <a:fillRect/>
          </a:stretch>
        </p:blipFill>
        <p:spPr>
          <a:xfrm>
            <a:off x="230965" y="454020"/>
            <a:ext cx="3705742" cy="390580"/>
          </a:xfrm>
          <a:prstGeom prst="rect">
            <a:avLst/>
          </a:prstGeom>
        </p:spPr>
      </p:pic>
      <p:pic>
        <p:nvPicPr>
          <p:cNvPr id="12" name="Picture 11"/>
          <p:cNvPicPr>
            <a:picLocks noChangeAspect="1"/>
          </p:cNvPicPr>
          <p:nvPr/>
        </p:nvPicPr>
        <p:blipFill>
          <a:blip r:embed="rId4"/>
          <a:stretch>
            <a:fillRect/>
          </a:stretch>
        </p:blipFill>
        <p:spPr>
          <a:xfrm>
            <a:off x="5011348" y="6355505"/>
            <a:ext cx="3705742" cy="390580"/>
          </a:xfrm>
          <a:prstGeom prst="rect">
            <a:avLst/>
          </a:prstGeom>
        </p:spPr>
      </p:pic>
    </p:spTree>
    <p:extLst>
      <p:ext uri="{BB962C8B-B14F-4D97-AF65-F5344CB8AC3E}">
        <p14:creationId xmlns:p14="http://schemas.microsoft.com/office/powerpoint/2010/main" val="292228899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a:extLst>
            <a:ext uri="{FF2B5EF4-FFF2-40B4-BE49-F238E27FC236}">
              <a16:creationId xmlns:a16="http://schemas.microsoft.com/office/drawing/2014/main" id="{9DE6FE4E-3E36-910C-FAAE-292D56D5448F}"/>
            </a:ext>
          </a:extLst>
        </p:cNvPr>
        <p:cNvGrpSpPr/>
        <p:nvPr/>
      </p:nvGrpSpPr>
      <p:grpSpPr>
        <a:xfrm>
          <a:off x="0" y="0"/>
          <a:ext cx="0" cy="0"/>
          <a:chOff x="0" y="0"/>
          <a:chExt cx="0" cy="0"/>
        </a:xfrm>
      </p:grpSpPr>
      <p:pic>
        <p:nvPicPr>
          <p:cNvPr id="5" name="Picture 4">
            <a:extLst>
              <a:ext uri="{FF2B5EF4-FFF2-40B4-BE49-F238E27FC236}">
                <a16:creationId xmlns:a16="http://schemas.microsoft.com/office/drawing/2014/main" id="{BD58D31B-EB0E-1F36-05E4-D0800157291E}"/>
              </a:ext>
            </a:extLst>
          </p:cNvPr>
          <p:cNvPicPr>
            <a:picLocks noChangeAspect="1"/>
          </p:cNvPicPr>
          <p:nvPr/>
        </p:nvPicPr>
        <p:blipFill>
          <a:blip r:embed="rId3"/>
          <a:stretch>
            <a:fillRect/>
          </a:stretch>
        </p:blipFill>
        <p:spPr>
          <a:xfrm>
            <a:off x="7063273" y="-9328"/>
            <a:ext cx="5128727" cy="6858000"/>
          </a:xfrm>
          <a:prstGeom prst="rect">
            <a:avLst/>
          </a:prstGeom>
        </p:spPr>
      </p:pic>
      <p:sp>
        <p:nvSpPr>
          <p:cNvPr id="2" name="Rectangle: Rounded Corners 1">
            <a:extLst>
              <a:ext uri="{FF2B5EF4-FFF2-40B4-BE49-F238E27FC236}">
                <a16:creationId xmlns:a16="http://schemas.microsoft.com/office/drawing/2014/main" id="{7CC1C611-CE1C-4F82-A76E-94E0DC4FD6E8}"/>
              </a:ext>
            </a:extLst>
          </p:cNvPr>
          <p:cNvSpPr/>
          <p:nvPr/>
        </p:nvSpPr>
        <p:spPr>
          <a:xfrm>
            <a:off x="834196" y="2054797"/>
            <a:ext cx="5839640" cy="3827020"/>
          </a:xfrm>
          <a:prstGeom prst="roundRect">
            <a:avLst>
              <a:gd name="adj" fmla="val 6098"/>
            </a:avLst>
          </a:prstGeom>
          <a:noFill/>
          <a:ln w="5715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ZA"/>
          </a:p>
        </p:txBody>
      </p:sp>
      <p:pic>
        <p:nvPicPr>
          <p:cNvPr id="14" name="Picture 13">
            <a:extLst>
              <a:ext uri="{FF2B5EF4-FFF2-40B4-BE49-F238E27FC236}">
                <a16:creationId xmlns:a16="http://schemas.microsoft.com/office/drawing/2014/main" id="{A54D0599-4604-340C-0B89-03CD008A312E}"/>
              </a:ext>
            </a:extLst>
          </p:cNvPr>
          <p:cNvPicPr>
            <a:picLocks noChangeAspect="1"/>
          </p:cNvPicPr>
          <p:nvPr/>
        </p:nvPicPr>
        <p:blipFill rotWithShape="1">
          <a:blip r:embed="rId4"/>
          <a:srcRect l="6122" t="17604" r="86191" b="49441"/>
          <a:stretch/>
        </p:blipFill>
        <p:spPr>
          <a:xfrm rot="16200000">
            <a:off x="350714" y="6114614"/>
            <a:ext cx="244411" cy="693469"/>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15" name="TextBox 14">
            <a:extLst>
              <a:ext uri="{FF2B5EF4-FFF2-40B4-BE49-F238E27FC236}">
                <a16:creationId xmlns:a16="http://schemas.microsoft.com/office/drawing/2014/main" id="{620194DE-D6D8-DDC6-2666-AFFBA0169311}"/>
              </a:ext>
            </a:extLst>
          </p:cNvPr>
          <p:cNvSpPr txBox="1"/>
          <p:nvPr/>
        </p:nvSpPr>
        <p:spPr>
          <a:xfrm>
            <a:off x="799890" y="6273374"/>
            <a:ext cx="9708046" cy="400110"/>
          </a:xfrm>
          <a:prstGeom prst="rect">
            <a:avLst/>
          </a:prstGeom>
          <a:noFill/>
        </p:spPr>
        <p:txBody>
          <a:bodyPr wrap="square" rtlCol="0">
            <a:spAutoFit/>
          </a:bodyPr>
          <a:lstStyle/>
          <a:p>
            <a:r>
              <a:rPr lang="en-US" sz="2000" dirty="0">
                <a:solidFill>
                  <a:srgbClr val="92D050"/>
                </a:solidFill>
                <a:latin typeface="Brush Script MT" panose="03060802040406070304" pitchFamily="66" charset="0"/>
              </a:rPr>
              <a:t>The working dog’s daily balance</a:t>
            </a:r>
          </a:p>
        </p:txBody>
      </p:sp>
      <p:sp>
        <p:nvSpPr>
          <p:cNvPr id="18" name="Rectangle 17">
            <a:extLst>
              <a:ext uri="{FF2B5EF4-FFF2-40B4-BE49-F238E27FC236}">
                <a16:creationId xmlns:a16="http://schemas.microsoft.com/office/drawing/2014/main" id="{8C0494C6-5BD3-89B4-1CB6-CCDE3621E77E}"/>
              </a:ext>
            </a:extLst>
          </p:cNvPr>
          <p:cNvSpPr/>
          <p:nvPr/>
        </p:nvSpPr>
        <p:spPr>
          <a:xfrm>
            <a:off x="577836" y="3873788"/>
            <a:ext cx="6096000" cy="830997"/>
          </a:xfrm>
          <a:prstGeom prst="rect">
            <a:avLst/>
          </a:prstGeom>
        </p:spPr>
        <p:txBody>
          <a:bodyPr>
            <a:spAutoFit/>
          </a:bodyPr>
          <a:lstStyle/>
          <a:p>
            <a:pPr marL="285750" indent="-285750">
              <a:buFont typeface="Arial" panose="020B0604020202020204" pitchFamily="34" charset="0"/>
              <a:buChar char="•"/>
            </a:pPr>
            <a:endParaRPr lang="en-US" sz="1600" dirty="0">
              <a:latin typeface="Abadi" panose="020B0604020104020204" pitchFamily="34" charset="0"/>
            </a:endParaRPr>
          </a:p>
          <a:p>
            <a:pPr marL="285750" indent="-285750">
              <a:buFont typeface="Arial" panose="020B0604020202020204" pitchFamily="34" charset="0"/>
              <a:buChar char="•"/>
            </a:pPr>
            <a:endParaRPr lang="en-US" sz="1600" dirty="0">
              <a:latin typeface="Abadi" panose="020B0604020104020204" pitchFamily="34" charset="0"/>
            </a:endParaRPr>
          </a:p>
          <a:p>
            <a:pPr marL="285750" indent="-285750">
              <a:buFont typeface="Arial" panose="020B0604020202020204" pitchFamily="34" charset="0"/>
              <a:buChar char="•"/>
            </a:pPr>
            <a:endParaRPr lang="en-US" sz="1600" dirty="0">
              <a:latin typeface="Abadi" panose="020B0604020104020204" pitchFamily="34" charset="0"/>
            </a:endParaRPr>
          </a:p>
        </p:txBody>
      </p:sp>
      <p:sp>
        <p:nvSpPr>
          <p:cNvPr id="21" name="Title 12">
            <a:extLst>
              <a:ext uri="{FF2B5EF4-FFF2-40B4-BE49-F238E27FC236}">
                <a16:creationId xmlns:a16="http://schemas.microsoft.com/office/drawing/2014/main" id="{CE2DB1DF-4F77-52F0-8431-11375CCDC7E4}"/>
              </a:ext>
            </a:extLst>
          </p:cNvPr>
          <p:cNvSpPr txBox="1">
            <a:spLocks/>
          </p:cNvSpPr>
          <p:nvPr/>
        </p:nvSpPr>
        <p:spPr>
          <a:xfrm>
            <a:off x="241818" y="-293716"/>
            <a:ext cx="5854182" cy="1194935"/>
          </a:xfrm>
          <a:prstGeom prst="rect">
            <a:avLst/>
          </a:prstGeom>
        </p:spPr>
        <p:txBody>
          <a:bodyPr vert="horz" lIns="91440" tIns="45720" rIns="91440" bIns="45720" rtlCol="0" anchor="b">
            <a:normAutofit fontScale="97500"/>
          </a:bodyPr>
          <a:lstStyle>
            <a:lvl1pPr algn="l" defTabSz="914400" rtl="0" eaLnBrk="1" latinLnBrk="0" hangingPunct="1">
              <a:lnSpc>
                <a:spcPct val="100000"/>
              </a:lnSpc>
              <a:spcBef>
                <a:spcPct val="0"/>
              </a:spcBef>
              <a:buNone/>
              <a:defRPr sz="3200" kern="1200" cap="all" spc="30" baseline="0">
                <a:solidFill>
                  <a:schemeClr val="tx1"/>
                </a:solidFill>
                <a:latin typeface="+mj-lt"/>
                <a:ea typeface="+mj-ea"/>
                <a:cs typeface="+mj-cs"/>
              </a:defRPr>
            </a:lvl1pPr>
          </a:lstStyle>
          <a:p>
            <a:r>
              <a:rPr lang="en-US" sz="1800" b="1" dirty="0">
                <a:solidFill>
                  <a:schemeClr val="bg1"/>
                </a:solidFill>
                <a:latin typeface="+mn-lt"/>
              </a:rPr>
              <a:t>The </a:t>
            </a:r>
            <a:r>
              <a:rPr lang="en-US" sz="1800" b="1" dirty="0" err="1">
                <a:solidFill>
                  <a:schemeClr val="bg1"/>
                </a:solidFill>
                <a:latin typeface="+mn-lt"/>
              </a:rPr>
              <a:t>z</a:t>
            </a:r>
            <a:r>
              <a:rPr lang="en-US" sz="1800" b="1" dirty="0" err="1">
                <a:solidFill>
                  <a:schemeClr val="bg1"/>
                </a:solidFill>
                <a:latin typeface="+mn-lt"/>
                <a:ea typeface="Calibri" panose="020F0502020204030204" pitchFamily="34" charset="0"/>
                <a:cs typeface="Calibri" panose="020F0502020204030204" pitchFamily="34" charset="0"/>
              </a:rPr>
              <a:t>ÓÓ</a:t>
            </a:r>
            <a:r>
              <a:rPr lang="en-US" sz="1800" b="1" dirty="0" err="1">
                <a:solidFill>
                  <a:schemeClr val="bg1"/>
                </a:solidFill>
                <a:latin typeface="+mn-lt"/>
              </a:rPr>
              <a:t>sh</a:t>
            </a:r>
            <a:r>
              <a:rPr lang="en-US" sz="1800" b="1" dirty="0">
                <a:solidFill>
                  <a:schemeClr val="bg1"/>
                </a:solidFill>
                <a:latin typeface="+mn-lt"/>
              </a:rPr>
              <a:t> difference</a:t>
            </a:r>
            <a:br>
              <a:rPr lang="en-US" b="1" dirty="0">
                <a:solidFill>
                  <a:srgbClr val="92D050"/>
                </a:solidFill>
                <a:latin typeface="+mn-lt"/>
              </a:rPr>
            </a:br>
            <a:endParaRPr lang="en-US" b="1" dirty="0">
              <a:solidFill>
                <a:srgbClr val="92D050"/>
              </a:solidFill>
              <a:latin typeface="+mn-lt"/>
            </a:endParaRPr>
          </a:p>
        </p:txBody>
      </p:sp>
      <p:sp>
        <p:nvSpPr>
          <p:cNvPr id="4" name="Rectangle: Rounded Corners 3">
            <a:extLst>
              <a:ext uri="{FF2B5EF4-FFF2-40B4-BE49-F238E27FC236}">
                <a16:creationId xmlns:a16="http://schemas.microsoft.com/office/drawing/2014/main" id="{570AF101-77D7-2E91-09C9-5A7AC54EFA79}"/>
              </a:ext>
            </a:extLst>
          </p:cNvPr>
          <p:cNvSpPr/>
          <p:nvPr/>
        </p:nvSpPr>
        <p:spPr>
          <a:xfrm>
            <a:off x="126185" y="478972"/>
            <a:ext cx="6808015" cy="5779664"/>
          </a:xfrm>
          <a:prstGeom prst="roundRect">
            <a:avLst/>
          </a:prstGeom>
          <a:solidFill>
            <a:srgbClr val="ACCE3A"/>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ZA"/>
          </a:p>
        </p:txBody>
      </p:sp>
      <p:graphicFrame>
        <p:nvGraphicFramePr>
          <p:cNvPr id="3" name="Table 2">
            <a:extLst>
              <a:ext uri="{FF2B5EF4-FFF2-40B4-BE49-F238E27FC236}">
                <a16:creationId xmlns:a16="http://schemas.microsoft.com/office/drawing/2014/main" id="{295ABF4A-A941-ABB7-AFEE-93337CED1532}"/>
              </a:ext>
            </a:extLst>
          </p:cNvPr>
          <p:cNvGraphicFramePr>
            <a:graphicFrameLocks noGrp="1"/>
          </p:cNvGraphicFramePr>
          <p:nvPr>
            <p:extLst>
              <p:ext uri="{D42A27DB-BD31-4B8C-83A1-F6EECF244321}">
                <p14:modId xmlns:p14="http://schemas.microsoft.com/office/powerpoint/2010/main" val="4038293846"/>
              </p:ext>
            </p:extLst>
          </p:nvPr>
        </p:nvGraphicFramePr>
        <p:xfrm>
          <a:off x="472919" y="846791"/>
          <a:ext cx="5962999" cy="4858752"/>
        </p:xfrm>
        <a:graphic>
          <a:graphicData uri="http://schemas.openxmlformats.org/drawingml/2006/table">
            <a:tbl>
              <a:tblPr firstRow="1" bandRow="1">
                <a:tableStyleId>{C083E6E3-FA7D-4D7B-A595-EF9225AFEA82}</a:tableStyleId>
              </a:tblPr>
              <a:tblGrid>
                <a:gridCol w="1328174">
                  <a:extLst>
                    <a:ext uri="{9D8B030D-6E8A-4147-A177-3AD203B41FA5}">
                      <a16:colId xmlns:a16="http://schemas.microsoft.com/office/drawing/2014/main" val="3712722266"/>
                    </a:ext>
                  </a:extLst>
                </a:gridCol>
                <a:gridCol w="607519">
                  <a:extLst>
                    <a:ext uri="{9D8B030D-6E8A-4147-A177-3AD203B41FA5}">
                      <a16:colId xmlns:a16="http://schemas.microsoft.com/office/drawing/2014/main" val="2225643271"/>
                    </a:ext>
                  </a:extLst>
                </a:gridCol>
                <a:gridCol w="496758">
                  <a:extLst>
                    <a:ext uri="{9D8B030D-6E8A-4147-A177-3AD203B41FA5}">
                      <a16:colId xmlns:a16="http://schemas.microsoft.com/office/drawing/2014/main" val="3920490040"/>
                    </a:ext>
                  </a:extLst>
                </a:gridCol>
                <a:gridCol w="549048">
                  <a:extLst>
                    <a:ext uri="{9D8B030D-6E8A-4147-A177-3AD203B41FA5}">
                      <a16:colId xmlns:a16="http://schemas.microsoft.com/office/drawing/2014/main" val="3026530724"/>
                    </a:ext>
                  </a:extLst>
                </a:gridCol>
                <a:gridCol w="745375">
                  <a:extLst>
                    <a:ext uri="{9D8B030D-6E8A-4147-A177-3AD203B41FA5}">
                      <a16:colId xmlns:a16="http://schemas.microsoft.com/office/drawing/2014/main" val="661322364"/>
                    </a:ext>
                  </a:extLst>
                </a:gridCol>
                <a:gridCol w="745375">
                  <a:extLst>
                    <a:ext uri="{9D8B030D-6E8A-4147-A177-3AD203B41FA5}">
                      <a16:colId xmlns:a16="http://schemas.microsoft.com/office/drawing/2014/main" val="1781133085"/>
                    </a:ext>
                  </a:extLst>
                </a:gridCol>
                <a:gridCol w="745375">
                  <a:extLst>
                    <a:ext uri="{9D8B030D-6E8A-4147-A177-3AD203B41FA5}">
                      <a16:colId xmlns:a16="http://schemas.microsoft.com/office/drawing/2014/main" val="3581919224"/>
                    </a:ext>
                  </a:extLst>
                </a:gridCol>
                <a:gridCol w="745375">
                  <a:extLst>
                    <a:ext uri="{9D8B030D-6E8A-4147-A177-3AD203B41FA5}">
                      <a16:colId xmlns:a16="http://schemas.microsoft.com/office/drawing/2014/main" val="1421761797"/>
                    </a:ext>
                  </a:extLst>
                </a:gridCol>
              </a:tblGrid>
              <a:tr h="782550">
                <a:tc>
                  <a:txBody>
                    <a:bodyPr/>
                    <a:lstStyle/>
                    <a:p>
                      <a:r>
                        <a:rPr lang="en-US" sz="1400" dirty="0"/>
                        <a:t>Ingredients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400" dirty="0"/>
                        <a:t>Essential nutrients</a:t>
                      </a:r>
                    </a:p>
                  </a:txBody>
                  <a:tcPr vert="vert27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400" dirty="0"/>
                        <a:t>Energy </a:t>
                      </a:r>
                    </a:p>
                  </a:txBody>
                  <a:tcPr vert="vert27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400" dirty="0"/>
                        <a:t>Digestive Health</a:t>
                      </a:r>
                    </a:p>
                  </a:txBody>
                  <a:tcPr vert="vert27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400" dirty="0"/>
                        <a:t>Cognitive health</a:t>
                      </a:r>
                    </a:p>
                  </a:txBody>
                  <a:tcPr vert="vert27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400" dirty="0"/>
                        <a:t>Stool Quality</a:t>
                      </a:r>
                    </a:p>
                  </a:txBody>
                  <a:tcPr vert="vert27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400" dirty="0"/>
                        <a:t>Skin and coat Health</a:t>
                      </a:r>
                    </a:p>
                  </a:txBody>
                  <a:tcPr vert="vert27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400" dirty="0"/>
                        <a:t>Gut Microbiome</a:t>
                      </a:r>
                    </a:p>
                  </a:txBody>
                  <a:tcPr vert="vert27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946670381"/>
                  </a:ext>
                </a:extLst>
              </a:tr>
              <a:tr h="307638">
                <a:tc>
                  <a:txBody>
                    <a:bodyPr/>
                    <a:lstStyle/>
                    <a:p>
                      <a:r>
                        <a:rPr lang="en-US" sz="1400" dirty="0"/>
                        <a:t>Maize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indent="0" algn="ctr">
                        <a:buFont typeface="Arial" panose="020B0604020202020204" pitchFamily="34" charset="0"/>
                        <a:buNone/>
                      </a:pPr>
                      <a:r>
                        <a:rPr lang="en-US" sz="1400" b="1" dirty="0"/>
                        <a:t>x</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400" dirty="0"/>
                        <a:t>x</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US" sz="1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US" sz="14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US" sz="14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US" sz="14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US" sz="1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471898878"/>
                  </a:ext>
                </a:extLst>
              </a:tr>
              <a:tr h="538366">
                <a:tc>
                  <a:txBody>
                    <a:bodyPr/>
                    <a:lstStyle/>
                    <a:p>
                      <a:r>
                        <a:rPr lang="en-US" sz="1400" dirty="0"/>
                        <a:t>Poultry meal</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400" dirty="0"/>
                        <a:t>x</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US" sz="1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US" sz="1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US" sz="1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US" sz="1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US" sz="14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US" sz="14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666734233"/>
                  </a:ext>
                </a:extLst>
              </a:tr>
              <a:tr h="307638">
                <a:tc>
                  <a:txBody>
                    <a:bodyPr/>
                    <a:lstStyle/>
                    <a:p>
                      <a:r>
                        <a:rPr lang="en-US" sz="1400" dirty="0"/>
                        <a:t>Sorghum</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400" dirty="0"/>
                        <a:t>x</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400" dirty="0"/>
                        <a:t>x</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US" sz="1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US" sz="14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US" sz="1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US" sz="1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US" sz="14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604019195"/>
                  </a:ext>
                </a:extLst>
              </a:tr>
              <a:tr h="538366">
                <a:tc>
                  <a:txBody>
                    <a:bodyPr/>
                    <a:lstStyle/>
                    <a:p>
                      <a:r>
                        <a:rPr lang="en-US" sz="1400" dirty="0"/>
                        <a:t>Poultry &amp;</a:t>
                      </a:r>
                      <a:r>
                        <a:rPr lang="en-US" sz="1400" baseline="0" dirty="0"/>
                        <a:t> canola oil</a:t>
                      </a:r>
                      <a:endParaRPr lang="en-US" sz="1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400" dirty="0"/>
                        <a:t>x</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400" dirty="0"/>
                        <a:t>x</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US" sz="1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US" sz="1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US" sz="1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400" dirty="0"/>
                        <a:t>X</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US" sz="1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562693009"/>
                  </a:ext>
                </a:extLst>
              </a:tr>
              <a:tr h="307638">
                <a:tc>
                  <a:txBody>
                    <a:bodyPr/>
                    <a:lstStyle/>
                    <a:p>
                      <a:r>
                        <a:rPr lang="en-US" sz="1400" dirty="0"/>
                        <a:t>Rice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400" dirty="0"/>
                        <a:t>x</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400" dirty="0"/>
                        <a:t>x</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US" sz="1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US" sz="1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US" sz="1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US" sz="1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US" sz="14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99101098"/>
                  </a:ext>
                </a:extLst>
              </a:tr>
              <a:tr h="307638">
                <a:tc>
                  <a:txBody>
                    <a:bodyPr/>
                    <a:lstStyle/>
                    <a:p>
                      <a:r>
                        <a:rPr lang="en-US" sz="1400" dirty="0"/>
                        <a:t>Beet </a:t>
                      </a:r>
                      <a:r>
                        <a:rPr lang="en-US" sz="1400" dirty="0" err="1"/>
                        <a:t>Fibre</a:t>
                      </a:r>
                      <a:endParaRPr lang="en-US" sz="1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US" sz="1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US" sz="1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400" dirty="0"/>
                        <a:t>x</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US" sz="14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US" sz="1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US" sz="1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400" dirty="0"/>
                        <a:t>x</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397627095"/>
                  </a:ext>
                </a:extLst>
              </a:tr>
              <a:tr h="538366">
                <a:tc>
                  <a:txBody>
                    <a:bodyPr/>
                    <a:lstStyle/>
                    <a:p>
                      <a:r>
                        <a:rPr lang="en-US" sz="1400" dirty="0"/>
                        <a:t>Vitamins &amp;</a:t>
                      </a:r>
                      <a:r>
                        <a:rPr lang="en-US" sz="1400" baseline="0" dirty="0"/>
                        <a:t> minerals</a:t>
                      </a:r>
                      <a:endParaRPr lang="en-US" sz="1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400" dirty="0"/>
                        <a:t>x</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US" sz="14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US" sz="14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US" sz="1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US" sz="14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US" sz="14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US" sz="1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033280983"/>
                  </a:ext>
                </a:extLst>
              </a:tr>
              <a:tr h="307638">
                <a:tc>
                  <a:txBody>
                    <a:bodyPr/>
                    <a:lstStyle/>
                    <a:p>
                      <a:r>
                        <a:rPr lang="en-US" sz="1400" dirty="0"/>
                        <a:t>DHA Gold</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US" sz="14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US" sz="1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US" sz="14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400" dirty="0"/>
                        <a:t>x</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US" sz="14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400" dirty="0"/>
                        <a:t>x</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US" sz="1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556659945"/>
                  </a:ext>
                </a:extLst>
              </a:tr>
              <a:tr h="307638">
                <a:tc>
                  <a:txBody>
                    <a:bodyPr/>
                    <a:lstStyle/>
                    <a:p>
                      <a:r>
                        <a:rPr lang="en-US" sz="1400" dirty="0" err="1"/>
                        <a:t>Creatine</a:t>
                      </a:r>
                      <a:endParaRPr lang="en-US" sz="1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US" sz="14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400" dirty="0"/>
                        <a:t>x</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US" sz="14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400" dirty="0"/>
                        <a:t>x</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US" sz="14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US" sz="14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US" sz="1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87985463"/>
                  </a:ext>
                </a:extLst>
              </a:tr>
              <a:tr h="307638">
                <a:tc>
                  <a:txBody>
                    <a:bodyPr/>
                    <a:lstStyle/>
                    <a:p>
                      <a:r>
                        <a:rPr lang="en-US" sz="1400" dirty="0"/>
                        <a:t>L-Carnitine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US" sz="14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400" dirty="0"/>
                        <a:t>x</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US" sz="1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400" dirty="0"/>
                        <a:t>x</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US" sz="14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US" sz="14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US" sz="1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795213780"/>
                  </a:ext>
                </a:extLst>
              </a:tr>
              <a:tr h="307638">
                <a:tc>
                  <a:txBody>
                    <a:bodyPr/>
                    <a:lstStyle/>
                    <a:p>
                      <a:r>
                        <a:rPr lang="en-US" sz="1400" dirty="0" err="1"/>
                        <a:t>Farmatan</a:t>
                      </a:r>
                      <a:endParaRPr lang="en-US" sz="1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US" sz="14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US" sz="14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400" dirty="0"/>
                        <a:t>x</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US" sz="14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US" sz="14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US" sz="14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400" dirty="0"/>
                        <a:t>x</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914608718"/>
                  </a:ext>
                </a:extLst>
              </a:tr>
            </a:tbl>
          </a:graphicData>
        </a:graphic>
      </p:graphicFrame>
    </p:spTree>
    <p:extLst>
      <p:ext uri="{BB962C8B-B14F-4D97-AF65-F5344CB8AC3E}">
        <p14:creationId xmlns:p14="http://schemas.microsoft.com/office/powerpoint/2010/main" val="186889343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D46FD60A-2F47-02E2-56EE-A3071C4F3CE8}"/>
              </a:ext>
            </a:extLst>
          </p:cNvPr>
          <p:cNvSpPr/>
          <p:nvPr/>
        </p:nvSpPr>
        <p:spPr>
          <a:xfrm>
            <a:off x="0" y="0"/>
            <a:ext cx="12192000" cy="6837942"/>
          </a:xfrm>
          <a:prstGeom prst="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9" name="Title 12">
            <a:extLst>
              <a:ext uri="{FF2B5EF4-FFF2-40B4-BE49-F238E27FC236}">
                <a16:creationId xmlns:a16="http://schemas.microsoft.com/office/drawing/2014/main" id="{2BF5439E-A994-3EE5-80B8-64D8C5A922E8}"/>
              </a:ext>
            </a:extLst>
          </p:cNvPr>
          <p:cNvSpPr txBox="1">
            <a:spLocks/>
          </p:cNvSpPr>
          <p:nvPr/>
        </p:nvSpPr>
        <p:spPr>
          <a:xfrm>
            <a:off x="3317344" y="-457168"/>
            <a:ext cx="9495921" cy="1194935"/>
          </a:xfrm>
          <a:prstGeom prst="rect">
            <a:avLst/>
          </a:prstGeom>
        </p:spPr>
        <p:txBody>
          <a:bodyPr vert="horz" lIns="91440" tIns="45720" rIns="91440" bIns="45720" rtlCol="0" anchor="b">
            <a:normAutofit fontScale="97500"/>
          </a:bodyPr>
          <a:lstStyle>
            <a:lvl1pPr algn="l" defTabSz="914400" rtl="0" eaLnBrk="1" latinLnBrk="0" hangingPunct="1">
              <a:lnSpc>
                <a:spcPct val="100000"/>
              </a:lnSpc>
              <a:spcBef>
                <a:spcPct val="0"/>
              </a:spcBef>
              <a:buNone/>
              <a:defRPr sz="3200" kern="1200" cap="all" spc="30" baseline="0">
                <a:solidFill>
                  <a:schemeClr val="tx1"/>
                </a:solidFill>
                <a:latin typeface="+mj-lt"/>
                <a:ea typeface="+mj-ea"/>
                <a:cs typeface="+mj-cs"/>
              </a:defRPr>
            </a:lvl1pPr>
          </a:lstStyle>
          <a:p>
            <a:br>
              <a:rPr lang="en-US" b="1" dirty="0">
                <a:solidFill>
                  <a:schemeClr val="accent6">
                    <a:lumMod val="50000"/>
                  </a:schemeClr>
                </a:solidFill>
                <a:latin typeface="+mn-lt"/>
              </a:rPr>
            </a:br>
            <a:r>
              <a:rPr lang="en-US" b="1" dirty="0">
                <a:solidFill>
                  <a:schemeClr val="accent6">
                    <a:lumMod val="50000"/>
                  </a:schemeClr>
                </a:solidFill>
                <a:latin typeface="+mn-lt"/>
              </a:rPr>
              <a:t>VETERINARY recommended</a:t>
            </a:r>
          </a:p>
        </p:txBody>
      </p:sp>
      <p:sp>
        <p:nvSpPr>
          <p:cNvPr id="17" name="TextBox 16"/>
          <p:cNvSpPr txBox="1"/>
          <p:nvPr/>
        </p:nvSpPr>
        <p:spPr>
          <a:xfrm>
            <a:off x="661311" y="4085516"/>
            <a:ext cx="2390775" cy="369332"/>
          </a:xfrm>
          <a:prstGeom prst="rect">
            <a:avLst/>
          </a:prstGeom>
          <a:noFill/>
        </p:spPr>
        <p:txBody>
          <a:bodyPr wrap="square" rtlCol="0">
            <a:spAutoFit/>
          </a:bodyPr>
          <a:lstStyle/>
          <a:p>
            <a:r>
              <a:rPr lang="en-US" b="1" dirty="0"/>
              <a:t>Regulatory Compliant</a:t>
            </a:r>
          </a:p>
        </p:txBody>
      </p:sp>
      <p:sp>
        <p:nvSpPr>
          <p:cNvPr id="18" name="TextBox 17"/>
          <p:cNvSpPr txBox="1"/>
          <p:nvPr/>
        </p:nvSpPr>
        <p:spPr>
          <a:xfrm>
            <a:off x="661311" y="5358892"/>
            <a:ext cx="2390775" cy="369332"/>
          </a:xfrm>
          <a:prstGeom prst="rect">
            <a:avLst/>
          </a:prstGeom>
          <a:noFill/>
        </p:spPr>
        <p:txBody>
          <a:bodyPr wrap="square" rtlCol="0">
            <a:spAutoFit/>
          </a:bodyPr>
          <a:lstStyle/>
          <a:p>
            <a:r>
              <a:rPr lang="en-US" b="1" dirty="0"/>
              <a:t>Industry Compliant</a:t>
            </a:r>
          </a:p>
        </p:txBody>
      </p:sp>
      <p:sp>
        <p:nvSpPr>
          <p:cNvPr id="19" name="TextBox 18"/>
          <p:cNvSpPr txBox="1"/>
          <p:nvPr/>
        </p:nvSpPr>
        <p:spPr>
          <a:xfrm>
            <a:off x="661313" y="897950"/>
            <a:ext cx="2656031" cy="369332"/>
          </a:xfrm>
          <a:prstGeom prst="rect">
            <a:avLst/>
          </a:prstGeom>
          <a:noFill/>
        </p:spPr>
        <p:txBody>
          <a:bodyPr wrap="square" rtlCol="0">
            <a:spAutoFit/>
          </a:bodyPr>
          <a:lstStyle/>
          <a:p>
            <a:r>
              <a:rPr lang="en-US" b="1" dirty="0"/>
              <a:t>Formulated to standard</a:t>
            </a:r>
          </a:p>
        </p:txBody>
      </p:sp>
      <p:sp>
        <p:nvSpPr>
          <p:cNvPr id="11" name="Rectangle: Rounded Corners 10">
            <a:extLst>
              <a:ext uri="{FF2B5EF4-FFF2-40B4-BE49-F238E27FC236}">
                <a16:creationId xmlns:a16="http://schemas.microsoft.com/office/drawing/2014/main" id="{45BD3CFB-5567-D622-98F6-4ACC220B9596}"/>
              </a:ext>
            </a:extLst>
          </p:cNvPr>
          <p:cNvSpPr/>
          <p:nvPr/>
        </p:nvSpPr>
        <p:spPr>
          <a:xfrm>
            <a:off x="9480343" y="897949"/>
            <a:ext cx="2572410" cy="5819751"/>
          </a:xfrm>
          <a:prstGeom prst="roundRect">
            <a:avLst/>
          </a:prstGeom>
          <a:solidFill>
            <a:srgbClr val="ACCE3A"/>
          </a:solidFill>
          <a:ln>
            <a:solidFill>
              <a:srgbClr val="ACCE3A"/>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5" name="Rectangle 4"/>
          <p:cNvSpPr/>
          <p:nvPr/>
        </p:nvSpPr>
        <p:spPr>
          <a:xfrm>
            <a:off x="590547" y="4518644"/>
            <a:ext cx="8820151" cy="523220"/>
          </a:xfrm>
          <a:prstGeom prst="rect">
            <a:avLst/>
          </a:prstGeom>
        </p:spPr>
        <p:txBody>
          <a:bodyPr wrap="square">
            <a:spAutoFit/>
          </a:bodyPr>
          <a:lstStyle/>
          <a:p>
            <a:pPr marL="171450" indent="-171450">
              <a:buFont typeface="Arial" panose="020B0604020202020204" pitchFamily="34" charset="0"/>
              <a:buChar char="•"/>
            </a:pPr>
            <a:r>
              <a:rPr lang="en-US" sz="1400" dirty="0"/>
              <a:t>ZÓÓSH has been developed in compliance with </a:t>
            </a:r>
            <a:r>
              <a:rPr lang="en-US" sz="1400" dirty="0" err="1"/>
              <a:t>recognised</a:t>
            </a:r>
            <a:r>
              <a:rPr lang="en-US" sz="1400" dirty="0"/>
              <a:t> formulation standards, under the expert guidance of </a:t>
            </a:r>
            <a:r>
              <a:rPr lang="en-US" sz="1400" dirty="0" err="1"/>
              <a:t>NutritionHub</a:t>
            </a:r>
            <a:r>
              <a:rPr lang="en-US" sz="1400" dirty="0"/>
              <a:t> to ensure optimal quality, safety, and efficacy</a:t>
            </a:r>
          </a:p>
        </p:txBody>
      </p:sp>
      <p:sp>
        <p:nvSpPr>
          <p:cNvPr id="23" name="Rectangle 22"/>
          <p:cNvSpPr/>
          <p:nvPr/>
        </p:nvSpPr>
        <p:spPr>
          <a:xfrm>
            <a:off x="590548" y="1321101"/>
            <a:ext cx="9042556" cy="2677656"/>
          </a:xfrm>
          <a:prstGeom prst="rect">
            <a:avLst/>
          </a:prstGeom>
        </p:spPr>
        <p:txBody>
          <a:bodyPr wrap="square">
            <a:spAutoFit/>
          </a:bodyPr>
          <a:lstStyle/>
          <a:p>
            <a:pPr marL="171450" indent="-171450">
              <a:buFont typeface="Arial" panose="020B0604020202020204" pitchFamily="34" charset="0"/>
              <a:buChar char="•"/>
            </a:pPr>
            <a:r>
              <a:rPr lang="en-US" sz="1400" dirty="0"/>
              <a:t>Developed in accordance with the regulatory requirements of </a:t>
            </a:r>
            <a:r>
              <a:rPr lang="en-US" sz="1400" b="1" dirty="0"/>
              <a:t>Act 36 of 1947</a:t>
            </a:r>
            <a:r>
              <a:rPr lang="en-US" sz="1400" dirty="0"/>
              <a:t>, ensuring compliance with South African agricultural and veterinary product standards</a:t>
            </a:r>
          </a:p>
          <a:p>
            <a:endParaRPr lang="en-US" sz="1400" dirty="0"/>
          </a:p>
          <a:p>
            <a:endParaRPr lang="en-US" sz="1400" dirty="0"/>
          </a:p>
          <a:p>
            <a:pPr marL="171450" indent="-171450">
              <a:buFont typeface="Arial" panose="020B0604020202020204" pitchFamily="34" charset="0"/>
              <a:buChar char="•"/>
            </a:pPr>
            <a:r>
              <a:rPr lang="en-US" sz="1400" dirty="0"/>
              <a:t>Formulated in compliance with the nutritional and safety guidelines set by </a:t>
            </a:r>
            <a:r>
              <a:rPr lang="en-US" sz="1400" b="1" dirty="0"/>
              <a:t>FEDIAF (European Pet Food Industry Federation), </a:t>
            </a:r>
            <a:r>
              <a:rPr lang="en-US" sz="1400" dirty="0"/>
              <a:t>ensuring adherence to internationally recognized standards of pet food quality and excellence</a:t>
            </a:r>
          </a:p>
          <a:p>
            <a:endParaRPr lang="en-US" sz="1400" dirty="0"/>
          </a:p>
          <a:p>
            <a:endParaRPr lang="en-US" sz="1400" dirty="0"/>
          </a:p>
          <a:p>
            <a:pPr marL="171450" indent="-171450">
              <a:buFont typeface="Arial" panose="020B0604020202020204" pitchFamily="34" charset="0"/>
              <a:buChar char="•"/>
            </a:pPr>
            <a:r>
              <a:rPr lang="en-US" sz="1400" dirty="0"/>
              <a:t>Formulated in accordance with the nutritional standards and regulatory guidelines established by </a:t>
            </a:r>
            <a:r>
              <a:rPr lang="en-US" sz="1400" b="1" dirty="0"/>
              <a:t>AAFCO (Association of American Feed Control Officials), </a:t>
            </a:r>
            <a:r>
              <a:rPr lang="en-US" sz="1400" dirty="0"/>
              <a:t>ensuring compliance with recognized benchmarks for pet food safety and nutritional adequacy</a:t>
            </a:r>
          </a:p>
          <a:p>
            <a:endParaRPr lang="en-US" sz="1400" dirty="0"/>
          </a:p>
        </p:txBody>
      </p:sp>
      <p:sp>
        <p:nvSpPr>
          <p:cNvPr id="24" name="Rectangle 23"/>
          <p:cNvSpPr/>
          <p:nvPr/>
        </p:nvSpPr>
        <p:spPr>
          <a:xfrm>
            <a:off x="590548" y="5698902"/>
            <a:ext cx="8576969" cy="523220"/>
          </a:xfrm>
          <a:prstGeom prst="rect">
            <a:avLst/>
          </a:prstGeom>
        </p:spPr>
        <p:txBody>
          <a:bodyPr wrap="square">
            <a:spAutoFit/>
          </a:bodyPr>
          <a:lstStyle/>
          <a:p>
            <a:pPr marL="171450" indent="-171450">
              <a:buFont typeface="Arial" panose="020B0604020202020204" pitchFamily="34" charset="0"/>
              <a:buChar char="•"/>
            </a:pPr>
            <a:r>
              <a:rPr lang="en-US" sz="1400" dirty="0"/>
              <a:t>Formulated in compliance with the regulatory standards of the </a:t>
            </a:r>
            <a:r>
              <a:rPr lang="en-US" sz="1400" b="1" dirty="0"/>
              <a:t>Pet Food Industry (PFI)</a:t>
            </a:r>
            <a:r>
              <a:rPr lang="en-US" sz="1400" dirty="0"/>
              <a:t>, ensuring adherence to industry best practices in quality, safety, and nutritional excellence</a:t>
            </a:r>
          </a:p>
        </p:txBody>
      </p:sp>
      <p:pic>
        <p:nvPicPr>
          <p:cNvPr id="8" name="Picture 7"/>
          <p:cNvPicPr>
            <a:picLocks noChangeAspect="1"/>
          </p:cNvPicPr>
          <p:nvPr/>
        </p:nvPicPr>
        <p:blipFill>
          <a:blip r:embed="rId3"/>
          <a:stretch>
            <a:fillRect/>
          </a:stretch>
        </p:blipFill>
        <p:spPr>
          <a:xfrm>
            <a:off x="96025" y="6446488"/>
            <a:ext cx="989045" cy="391454"/>
          </a:xfrm>
          <a:prstGeom prst="rect">
            <a:avLst/>
          </a:prstGeom>
        </p:spPr>
      </p:pic>
      <p:pic>
        <p:nvPicPr>
          <p:cNvPr id="2" name="Picture 1"/>
          <p:cNvPicPr>
            <a:picLocks noChangeAspect="1"/>
          </p:cNvPicPr>
          <p:nvPr/>
        </p:nvPicPr>
        <p:blipFill>
          <a:blip r:embed="rId4"/>
          <a:stretch>
            <a:fillRect/>
          </a:stretch>
        </p:blipFill>
        <p:spPr>
          <a:xfrm>
            <a:off x="10031495" y="5488141"/>
            <a:ext cx="1593360" cy="665883"/>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4" name="Picture 3"/>
          <p:cNvPicPr>
            <a:picLocks noChangeAspect="1"/>
          </p:cNvPicPr>
          <p:nvPr/>
        </p:nvPicPr>
        <p:blipFill>
          <a:blip r:embed="rId5"/>
          <a:stretch>
            <a:fillRect/>
          </a:stretch>
        </p:blipFill>
        <p:spPr>
          <a:xfrm>
            <a:off x="10399427" y="1839341"/>
            <a:ext cx="857496" cy="1017225"/>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10" name="Picture 9"/>
          <p:cNvPicPr>
            <a:picLocks noChangeAspect="1"/>
          </p:cNvPicPr>
          <p:nvPr/>
        </p:nvPicPr>
        <p:blipFill>
          <a:blip r:embed="rId6"/>
          <a:stretch>
            <a:fillRect/>
          </a:stretch>
        </p:blipFill>
        <p:spPr>
          <a:xfrm>
            <a:off x="10136883" y="3938226"/>
            <a:ext cx="1382585" cy="1070137"/>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6" name="Picture 5"/>
          <p:cNvPicPr>
            <a:picLocks noChangeAspect="1"/>
          </p:cNvPicPr>
          <p:nvPr/>
        </p:nvPicPr>
        <p:blipFill>
          <a:blip r:embed="rId7"/>
          <a:stretch>
            <a:fillRect/>
          </a:stretch>
        </p:blipFill>
        <p:spPr>
          <a:xfrm>
            <a:off x="9633104" y="3031872"/>
            <a:ext cx="2390142" cy="772933"/>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3" name="Picture 2"/>
          <p:cNvPicPr>
            <a:picLocks noChangeAspect="1"/>
          </p:cNvPicPr>
          <p:nvPr/>
        </p:nvPicPr>
        <p:blipFill>
          <a:blip r:embed="rId8"/>
          <a:stretch>
            <a:fillRect/>
          </a:stretch>
        </p:blipFill>
        <p:spPr>
          <a:xfrm>
            <a:off x="9725351" y="1197987"/>
            <a:ext cx="2205649" cy="553701"/>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Tree>
    <p:extLst>
      <p:ext uri="{BB962C8B-B14F-4D97-AF65-F5344CB8AC3E}">
        <p14:creationId xmlns:p14="http://schemas.microsoft.com/office/powerpoint/2010/main" val="349010562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A0183822-A37A-EABF-AD10-6507CFBDF8E0}"/>
              </a:ext>
            </a:extLst>
          </p:cNvPr>
          <p:cNvSpPr/>
          <p:nvPr/>
        </p:nvSpPr>
        <p:spPr>
          <a:xfrm>
            <a:off x="0" y="0"/>
            <a:ext cx="8201025" cy="6885614"/>
          </a:xfrm>
          <a:prstGeom prst="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ZA"/>
          </a:p>
        </p:txBody>
      </p:sp>
      <p:pic>
        <p:nvPicPr>
          <p:cNvPr id="5" name="Picture 4"/>
          <p:cNvPicPr>
            <a:picLocks noChangeAspect="1"/>
          </p:cNvPicPr>
          <p:nvPr/>
        </p:nvPicPr>
        <p:blipFill>
          <a:blip r:embed="rId3"/>
          <a:stretch>
            <a:fillRect/>
          </a:stretch>
        </p:blipFill>
        <p:spPr>
          <a:xfrm>
            <a:off x="8201025" y="0"/>
            <a:ext cx="3990975" cy="6885614"/>
          </a:xfrm>
          <a:prstGeom prst="rect">
            <a:avLst/>
          </a:prstGeom>
        </p:spPr>
      </p:pic>
      <p:sp>
        <p:nvSpPr>
          <p:cNvPr id="6" name="Rectangle 5"/>
          <p:cNvSpPr/>
          <p:nvPr/>
        </p:nvSpPr>
        <p:spPr>
          <a:xfrm>
            <a:off x="1229758" y="758467"/>
            <a:ext cx="6096000" cy="2800767"/>
          </a:xfrm>
          <a:prstGeom prst="rect">
            <a:avLst/>
          </a:prstGeom>
        </p:spPr>
        <p:txBody>
          <a:bodyPr>
            <a:spAutoFit/>
          </a:bodyPr>
          <a:lstStyle/>
          <a:p>
            <a:pPr algn="ctr"/>
            <a:r>
              <a:rPr lang="en-US" sz="6600" b="1" dirty="0">
                <a:solidFill>
                  <a:schemeClr val="accent6">
                    <a:lumMod val="75000"/>
                  </a:schemeClr>
                </a:solidFill>
              </a:rPr>
              <a:t>ZÓÓSH</a:t>
            </a:r>
          </a:p>
          <a:p>
            <a:pPr algn="ctr"/>
            <a:r>
              <a:rPr lang="en-US" sz="5400" b="1" dirty="0">
                <a:solidFill>
                  <a:schemeClr val="accent6">
                    <a:lumMod val="75000"/>
                  </a:schemeClr>
                </a:solidFill>
              </a:rPr>
              <a:t>PERFORMER</a:t>
            </a:r>
          </a:p>
          <a:p>
            <a:pPr algn="ctr"/>
            <a:r>
              <a:rPr lang="en-US" sz="2000" b="1" dirty="0"/>
              <a:t>THE DIFFERENCE</a:t>
            </a:r>
          </a:p>
          <a:p>
            <a:pPr algn="ctr"/>
            <a:endParaRPr lang="en-US" sz="3600" b="1" dirty="0">
              <a:solidFill>
                <a:srgbClr val="92D050"/>
              </a:solidFill>
            </a:endParaRPr>
          </a:p>
        </p:txBody>
      </p:sp>
      <p:pic>
        <p:nvPicPr>
          <p:cNvPr id="8" name="Picture 7"/>
          <p:cNvPicPr>
            <a:picLocks noChangeAspect="1"/>
          </p:cNvPicPr>
          <p:nvPr/>
        </p:nvPicPr>
        <p:blipFill>
          <a:blip r:embed="rId4"/>
          <a:stretch>
            <a:fillRect/>
          </a:stretch>
        </p:blipFill>
        <p:spPr>
          <a:xfrm>
            <a:off x="3491836" y="3942384"/>
            <a:ext cx="1571844" cy="1581371"/>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2" name="Rectangle 1"/>
          <p:cNvSpPr/>
          <p:nvPr/>
        </p:nvSpPr>
        <p:spPr>
          <a:xfrm>
            <a:off x="2727494" y="3189902"/>
            <a:ext cx="3100528" cy="369332"/>
          </a:xfrm>
          <a:prstGeom prst="rect">
            <a:avLst/>
          </a:prstGeom>
        </p:spPr>
        <p:txBody>
          <a:bodyPr wrap="none">
            <a:spAutoFit/>
          </a:bodyPr>
          <a:lstStyle/>
          <a:p>
            <a:pPr algn="ctr"/>
            <a:r>
              <a:rPr lang="en-US" b="1" dirty="0"/>
              <a:t>PREMIUM CANINE NUTRITION</a:t>
            </a:r>
          </a:p>
        </p:txBody>
      </p:sp>
    </p:spTree>
    <p:extLst>
      <p:ext uri="{BB962C8B-B14F-4D97-AF65-F5344CB8AC3E}">
        <p14:creationId xmlns:p14="http://schemas.microsoft.com/office/powerpoint/2010/main" val="313899681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4E5239B0-A903-B1D7-0895-AB5E3C7B939F}"/>
              </a:ext>
            </a:extLst>
          </p:cNvPr>
          <p:cNvPicPr>
            <a:picLocks noChangeAspect="1"/>
          </p:cNvPicPr>
          <p:nvPr/>
        </p:nvPicPr>
        <p:blipFill rotWithShape="1">
          <a:blip r:embed="rId2"/>
          <a:srcRect l="6122" t="17604" r="86191" b="49441"/>
          <a:stretch/>
        </p:blipFill>
        <p:spPr>
          <a:xfrm rot="16200000">
            <a:off x="350714" y="6114614"/>
            <a:ext cx="244411" cy="693469"/>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11" name="TextBox 10"/>
          <p:cNvSpPr txBox="1"/>
          <p:nvPr/>
        </p:nvSpPr>
        <p:spPr>
          <a:xfrm>
            <a:off x="799890" y="6273374"/>
            <a:ext cx="9708046" cy="400110"/>
          </a:xfrm>
          <a:prstGeom prst="rect">
            <a:avLst/>
          </a:prstGeom>
          <a:noFill/>
        </p:spPr>
        <p:txBody>
          <a:bodyPr wrap="square" rtlCol="0">
            <a:spAutoFit/>
          </a:bodyPr>
          <a:lstStyle/>
          <a:p>
            <a:r>
              <a:rPr lang="en-US" sz="2000" dirty="0">
                <a:solidFill>
                  <a:srgbClr val="92D050"/>
                </a:solidFill>
                <a:latin typeface="Brush Script MT" panose="03060802040406070304" pitchFamily="66" charset="0"/>
              </a:rPr>
              <a:t>The working dog’s daily balance</a:t>
            </a:r>
          </a:p>
        </p:txBody>
      </p:sp>
      <p:sp>
        <p:nvSpPr>
          <p:cNvPr id="12" name="Title 12">
            <a:extLst>
              <a:ext uri="{FF2B5EF4-FFF2-40B4-BE49-F238E27FC236}">
                <a16:creationId xmlns:a16="http://schemas.microsoft.com/office/drawing/2014/main" id="{519EDF5B-B2B7-B6EF-7716-005E26803EF3}"/>
              </a:ext>
            </a:extLst>
          </p:cNvPr>
          <p:cNvSpPr txBox="1">
            <a:spLocks/>
          </p:cNvSpPr>
          <p:nvPr/>
        </p:nvSpPr>
        <p:spPr>
          <a:xfrm>
            <a:off x="236056" y="519709"/>
            <a:ext cx="5854182" cy="1194935"/>
          </a:xfrm>
          <a:prstGeom prst="rect">
            <a:avLst/>
          </a:prstGeom>
        </p:spPr>
        <p:txBody>
          <a:bodyPr vert="horz" lIns="91440" tIns="45720" rIns="91440" bIns="45720" rtlCol="0" anchor="b">
            <a:normAutofit fontScale="97500" lnSpcReduction="10000"/>
          </a:bodyPr>
          <a:lstStyle>
            <a:lvl1pPr algn="l" defTabSz="914400" rtl="0" eaLnBrk="1" latinLnBrk="0" hangingPunct="1">
              <a:lnSpc>
                <a:spcPct val="100000"/>
              </a:lnSpc>
              <a:spcBef>
                <a:spcPct val="0"/>
              </a:spcBef>
              <a:buNone/>
              <a:defRPr sz="3200" kern="1200" cap="all" spc="30" baseline="0">
                <a:solidFill>
                  <a:schemeClr val="tx1"/>
                </a:solidFill>
                <a:latin typeface="+mj-lt"/>
                <a:ea typeface="+mj-ea"/>
                <a:cs typeface="+mj-cs"/>
              </a:defRPr>
            </a:lvl1pPr>
          </a:lstStyle>
          <a:p>
            <a:r>
              <a:rPr lang="en-US" sz="1800" b="1" dirty="0">
                <a:solidFill>
                  <a:schemeClr val="bg1"/>
                </a:solidFill>
                <a:latin typeface="+mn-lt"/>
              </a:rPr>
              <a:t>COMPLETE &amp; balanced</a:t>
            </a:r>
          </a:p>
          <a:p>
            <a:r>
              <a:rPr lang="en-US" b="1" dirty="0">
                <a:solidFill>
                  <a:srgbClr val="92D050"/>
                </a:solidFill>
                <a:latin typeface="+mn-lt"/>
              </a:rPr>
              <a:t>SCIENTIFICALLY </a:t>
            </a:r>
          </a:p>
          <a:p>
            <a:r>
              <a:rPr lang="en-US" b="1" dirty="0">
                <a:solidFill>
                  <a:srgbClr val="92D050"/>
                </a:solidFill>
                <a:latin typeface="+mn-lt"/>
              </a:rPr>
              <a:t>FORMULATED</a:t>
            </a:r>
          </a:p>
        </p:txBody>
      </p:sp>
      <p:pic>
        <p:nvPicPr>
          <p:cNvPr id="13" name="Picture 12"/>
          <p:cNvPicPr>
            <a:picLocks noChangeAspect="1"/>
          </p:cNvPicPr>
          <p:nvPr/>
        </p:nvPicPr>
        <p:blipFill>
          <a:blip r:embed="rId3">
            <a:extLst>
              <a:ext uri="{BEBA8EAE-BF5A-486C-A8C5-ECC9F3942E4B}">
                <a14:imgProps xmlns:a14="http://schemas.microsoft.com/office/drawing/2010/main">
                  <a14:imgLayer r:embed="rId4">
                    <a14:imgEffect>
                      <a14:backgroundRemoval t="3186" b="94608" l="3589" r="96248">
                        <a14:foregroundMark x1="64437" y1="28922" x2="54160" y2="34314"/>
                        <a14:foregroundMark x1="54160" y1="34314" x2="64927" y2="67402"/>
                        <a14:foregroundMark x1="64927" y1="67402" x2="66884" y2="40441"/>
                        <a14:foregroundMark x1="66884" y1="40441" x2="54976" y2="27696"/>
                        <a14:foregroundMark x1="54976" y1="27696" x2="53018" y2="31127"/>
                        <a14:foregroundMark x1="41272" y1="21814" x2="32626" y2="36029"/>
                        <a14:foregroundMark x1="32626" y1="36029" x2="45514" y2="77696"/>
                        <a14:foregroundMark x1="45514" y1="77696" x2="66884" y2="62255"/>
                        <a14:foregroundMark x1="66884" y1="62255" x2="46656" y2="28676"/>
                        <a14:foregroundMark x1="46656" y1="28676" x2="28874" y2="39706"/>
                        <a14:foregroundMark x1="28874" y1="39706" x2="27732" y2="47794"/>
                        <a14:foregroundMark x1="5383" y1="12990" x2="5220" y2="34069"/>
                        <a14:foregroundMark x1="5220" y1="34069" x2="20718" y2="72059"/>
                        <a14:foregroundMark x1="20718" y1="72059" x2="53018" y2="85539"/>
                        <a14:foregroundMark x1="53018" y1="85539" x2="69984" y2="84314"/>
                        <a14:foregroundMark x1="69984" y1="84314" x2="82708" y2="64706"/>
                        <a14:foregroundMark x1="82708" y1="64706" x2="85481" y2="29167"/>
                        <a14:foregroundMark x1="85481" y1="29167" x2="62480" y2="8824"/>
                        <a14:foregroundMark x1="62480" y1="8824" x2="31321" y2="6618"/>
                        <a14:foregroundMark x1="31321" y1="6618" x2="10767" y2="16667"/>
                        <a14:foregroundMark x1="10767" y1="16667" x2="7178" y2="22059"/>
                        <a14:foregroundMark x1="93148" y1="9559" x2="93148" y2="9559"/>
                        <a14:foregroundMark x1="94943" y1="32108" x2="94943" y2="32108"/>
                        <a14:foregroundMark x1="88581" y1="59314" x2="88581" y2="59314"/>
                        <a14:foregroundMark x1="93964" y1="74020" x2="93964" y2="74020"/>
                        <a14:foregroundMark x1="93964" y1="74020" x2="93964" y2="74020"/>
                        <a14:foregroundMark x1="93964" y1="74020" x2="93964" y2="73529"/>
                        <a14:foregroundMark x1="94617" y1="59314" x2="94617" y2="56618"/>
                        <a14:foregroundMark x1="94290" y1="47059" x2="94290" y2="47059"/>
                        <a14:foregroundMark x1="97227" y1="20343" x2="91191" y2="51961"/>
                        <a14:foregroundMark x1="91191" y1="51961" x2="92333" y2="73039"/>
                        <a14:foregroundMark x1="92333" y1="73039" x2="87928" y2="84804"/>
                        <a14:foregroundMark x1="87928" y1="84804" x2="27080" y2="88725"/>
                        <a14:foregroundMark x1="27080" y1="88725" x2="17455" y2="86765"/>
                        <a14:foregroundMark x1="17455" y1="86765" x2="11093" y2="71569"/>
                        <a14:foregroundMark x1="11093" y1="71569" x2="6362" y2="19608"/>
                        <a14:foregroundMark x1="6362" y1="19608" x2="23980" y2="4902"/>
                        <a14:foregroundMark x1="23980" y1="4902" x2="38336" y2="980"/>
                        <a14:foregroundMark x1="38336" y1="980" x2="76020" y2="12745"/>
                        <a14:foregroundMark x1="76020" y1="12745" x2="88581" y2="19853"/>
                        <a14:foregroundMark x1="88581" y1="19853" x2="96411" y2="29167"/>
                        <a14:foregroundMark x1="94617" y1="3676" x2="94617" y2="3676"/>
                        <a14:foregroundMark x1="3752" y1="26471" x2="3752" y2="26471"/>
                        <a14:foregroundMark x1="7504" y1="89461" x2="7504" y2="89461"/>
                        <a14:foregroundMark x1="24470" y1="94608" x2="24470" y2="94608"/>
                      </a14:backgroundRemoval>
                    </a14:imgEffect>
                  </a14:imgLayer>
                </a14:imgProps>
              </a:ext>
            </a:extLst>
          </a:blip>
          <a:stretch>
            <a:fillRect/>
          </a:stretch>
        </p:blipFill>
        <p:spPr>
          <a:xfrm>
            <a:off x="5339521" y="1209004"/>
            <a:ext cx="6652454" cy="5464480"/>
          </a:xfrm>
          <a:prstGeom prst="rect">
            <a:avLst/>
          </a:prstGeom>
        </p:spPr>
      </p:pic>
      <p:pic>
        <p:nvPicPr>
          <p:cNvPr id="2" name="Picture 1"/>
          <p:cNvPicPr>
            <a:picLocks noChangeAspect="1"/>
          </p:cNvPicPr>
          <p:nvPr/>
        </p:nvPicPr>
        <p:blipFill>
          <a:blip r:embed="rId5"/>
          <a:stretch>
            <a:fillRect/>
          </a:stretch>
        </p:blipFill>
        <p:spPr>
          <a:xfrm>
            <a:off x="5653913" y="1309170"/>
            <a:ext cx="5804662" cy="4748729"/>
          </a:xfrm>
          <a:prstGeom prst="rect">
            <a:avLst/>
          </a:prstGeom>
        </p:spPr>
      </p:pic>
      <p:sp>
        <p:nvSpPr>
          <p:cNvPr id="14" name="Rectangle 13"/>
          <p:cNvSpPr/>
          <p:nvPr/>
        </p:nvSpPr>
        <p:spPr>
          <a:xfrm>
            <a:off x="5653912" y="1482948"/>
            <a:ext cx="6176137" cy="1169551"/>
          </a:xfrm>
          <a:prstGeom prst="rect">
            <a:avLst/>
          </a:prstGeom>
        </p:spPr>
        <p:txBody>
          <a:bodyPr wrap="square">
            <a:spAutoFit/>
          </a:bodyPr>
          <a:lstStyle/>
          <a:p>
            <a:r>
              <a:rPr lang="en-US" sz="1400" b="1" dirty="0"/>
              <a:t>Maize</a:t>
            </a:r>
          </a:p>
          <a:p>
            <a:pPr marL="285750" indent="-285750" algn="just">
              <a:buFont typeface="Arial" panose="020B0604020202020204" pitchFamily="34" charset="0"/>
              <a:buChar char="•"/>
            </a:pPr>
            <a:r>
              <a:rPr lang="en-US" sz="1400" dirty="0"/>
              <a:t>Provides sustained energy through complex carbohydrates, delivers essential nutrients like linoleic acid, and supports energy metabolism with B-vitamins and antioxidants</a:t>
            </a:r>
          </a:p>
          <a:p>
            <a:endParaRPr lang="en-US" sz="1400" dirty="0"/>
          </a:p>
        </p:txBody>
      </p:sp>
      <p:sp>
        <p:nvSpPr>
          <p:cNvPr id="16" name="Rectangle 15"/>
          <p:cNvSpPr/>
          <p:nvPr/>
        </p:nvSpPr>
        <p:spPr>
          <a:xfrm>
            <a:off x="5653910" y="2520189"/>
            <a:ext cx="6176137" cy="954107"/>
          </a:xfrm>
          <a:prstGeom prst="rect">
            <a:avLst/>
          </a:prstGeom>
        </p:spPr>
        <p:txBody>
          <a:bodyPr wrap="square">
            <a:spAutoFit/>
          </a:bodyPr>
          <a:lstStyle/>
          <a:p>
            <a:r>
              <a:rPr lang="en-US" sz="1400" b="1" dirty="0"/>
              <a:t>Poultry protein</a:t>
            </a:r>
          </a:p>
          <a:p>
            <a:pPr marL="285750" indent="-285750" algn="just">
              <a:buFont typeface="Arial" panose="020B0604020202020204" pitchFamily="34" charset="0"/>
              <a:buChar char="•"/>
            </a:pPr>
            <a:r>
              <a:rPr lang="en-US" sz="1400" dirty="0"/>
              <a:t>A valuable protein source, rich in essential amino acids such as leucine, lysine, and methionine, which are critical for skeletal muscle synthesis, post-exercise recovery, and meeting the elevated metabolic demands</a:t>
            </a:r>
          </a:p>
        </p:txBody>
      </p:sp>
      <p:sp>
        <p:nvSpPr>
          <p:cNvPr id="17" name="Rectangle 16"/>
          <p:cNvSpPr/>
          <p:nvPr/>
        </p:nvSpPr>
        <p:spPr>
          <a:xfrm>
            <a:off x="5653909" y="3574462"/>
            <a:ext cx="6176137" cy="1169551"/>
          </a:xfrm>
          <a:prstGeom prst="rect">
            <a:avLst/>
          </a:prstGeom>
        </p:spPr>
        <p:txBody>
          <a:bodyPr wrap="square">
            <a:spAutoFit/>
          </a:bodyPr>
          <a:lstStyle/>
          <a:p>
            <a:r>
              <a:rPr lang="en-US" sz="1400" b="1" dirty="0"/>
              <a:t>Poultry &amp; canola blend:</a:t>
            </a:r>
          </a:p>
          <a:p>
            <a:pPr marL="285750" indent="-285750" algn="just">
              <a:buFont typeface="Arial" panose="020B0604020202020204" pitchFamily="34" charset="0"/>
              <a:buChar char="•"/>
            </a:pPr>
            <a:r>
              <a:rPr lang="en-US" sz="1400" dirty="0"/>
              <a:t>Provide a complementary nutrient profile—offering essential amino acids such as leucine, lysine, and methionine, along with unsaturated fatty acids including oleic, linoleic, and alpha-</a:t>
            </a:r>
            <a:r>
              <a:rPr lang="en-US" sz="1400" dirty="0" err="1"/>
              <a:t>linolenic</a:t>
            </a:r>
            <a:r>
              <a:rPr lang="en-US" sz="1400" dirty="0"/>
              <a:t> acids to support muscle protein synthesis, modulate inflammation, and promote efficient energy metabolism</a:t>
            </a:r>
          </a:p>
        </p:txBody>
      </p:sp>
      <p:sp>
        <p:nvSpPr>
          <p:cNvPr id="18" name="Rectangle 17"/>
          <p:cNvSpPr/>
          <p:nvPr/>
        </p:nvSpPr>
        <p:spPr>
          <a:xfrm>
            <a:off x="5641927" y="4981632"/>
            <a:ext cx="6176137" cy="1169551"/>
          </a:xfrm>
          <a:prstGeom prst="rect">
            <a:avLst/>
          </a:prstGeom>
        </p:spPr>
        <p:txBody>
          <a:bodyPr wrap="square">
            <a:spAutoFit/>
          </a:bodyPr>
          <a:lstStyle/>
          <a:p>
            <a:r>
              <a:rPr lang="en-US" sz="1400" b="1" dirty="0"/>
              <a:t>Poultry livers:</a:t>
            </a:r>
          </a:p>
          <a:p>
            <a:pPr marL="285750" indent="-285750" algn="just">
              <a:buFont typeface="Arial" panose="020B0604020202020204" pitchFamily="34" charset="0"/>
              <a:buChar char="•"/>
            </a:pPr>
            <a:r>
              <a:rPr lang="en-US" sz="1400" dirty="0"/>
              <a:t>A nutrient-dense organ meat rich in highly bioavailable protein, iron, vitamin A, B-complex vitamins (particularly B12 and folate), and essential trace minerals, supporting red blood cell production, immune function, and overall metabolic efficiency</a:t>
            </a:r>
          </a:p>
        </p:txBody>
      </p:sp>
      <p:graphicFrame>
        <p:nvGraphicFramePr>
          <p:cNvPr id="3" name="Table 2">
            <a:extLst>
              <a:ext uri="{FF2B5EF4-FFF2-40B4-BE49-F238E27FC236}">
                <a16:creationId xmlns:a16="http://schemas.microsoft.com/office/drawing/2014/main" id="{1FE81962-3591-9037-A63D-2EC60100B454}"/>
              </a:ext>
            </a:extLst>
          </p:cNvPr>
          <p:cNvGraphicFramePr>
            <a:graphicFrameLocks noGrp="1"/>
          </p:cNvGraphicFramePr>
          <p:nvPr>
            <p:extLst>
              <p:ext uri="{D42A27DB-BD31-4B8C-83A1-F6EECF244321}">
                <p14:modId xmlns:p14="http://schemas.microsoft.com/office/powerpoint/2010/main" val="3526542618"/>
              </p:ext>
            </p:extLst>
          </p:nvPr>
        </p:nvGraphicFramePr>
        <p:xfrm>
          <a:off x="0" y="1780413"/>
          <a:ext cx="5294421" cy="2926554"/>
        </p:xfrm>
        <a:graphic>
          <a:graphicData uri="http://schemas.openxmlformats.org/drawingml/2006/table">
            <a:tbl>
              <a:tblPr firstRow="1" bandRow="1">
                <a:tableStyleId>{C083E6E3-FA7D-4D7B-A595-EF9225AFEA82}</a:tableStyleId>
              </a:tblPr>
              <a:tblGrid>
                <a:gridCol w="1179257">
                  <a:extLst>
                    <a:ext uri="{9D8B030D-6E8A-4147-A177-3AD203B41FA5}">
                      <a16:colId xmlns:a16="http://schemas.microsoft.com/office/drawing/2014/main" val="2158512933"/>
                    </a:ext>
                  </a:extLst>
                </a:gridCol>
                <a:gridCol w="539403">
                  <a:extLst>
                    <a:ext uri="{9D8B030D-6E8A-4147-A177-3AD203B41FA5}">
                      <a16:colId xmlns:a16="http://schemas.microsoft.com/office/drawing/2014/main" val="251640629"/>
                    </a:ext>
                  </a:extLst>
                </a:gridCol>
                <a:gridCol w="441061">
                  <a:extLst>
                    <a:ext uri="{9D8B030D-6E8A-4147-A177-3AD203B41FA5}">
                      <a16:colId xmlns:a16="http://schemas.microsoft.com/office/drawing/2014/main" val="1323912320"/>
                    </a:ext>
                  </a:extLst>
                </a:gridCol>
                <a:gridCol w="487488">
                  <a:extLst>
                    <a:ext uri="{9D8B030D-6E8A-4147-A177-3AD203B41FA5}">
                      <a16:colId xmlns:a16="http://schemas.microsoft.com/office/drawing/2014/main" val="1429624307"/>
                    </a:ext>
                  </a:extLst>
                </a:gridCol>
                <a:gridCol w="661803">
                  <a:extLst>
                    <a:ext uri="{9D8B030D-6E8A-4147-A177-3AD203B41FA5}">
                      <a16:colId xmlns:a16="http://schemas.microsoft.com/office/drawing/2014/main" val="531523147"/>
                    </a:ext>
                  </a:extLst>
                </a:gridCol>
                <a:gridCol w="661803">
                  <a:extLst>
                    <a:ext uri="{9D8B030D-6E8A-4147-A177-3AD203B41FA5}">
                      <a16:colId xmlns:a16="http://schemas.microsoft.com/office/drawing/2014/main" val="1655676812"/>
                    </a:ext>
                  </a:extLst>
                </a:gridCol>
                <a:gridCol w="661803">
                  <a:extLst>
                    <a:ext uri="{9D8B030D-6E8A-4147-A177-3AD203B41FA5}">
                      <a16:colId xmlns:a16="http://schemas.microsoft.com/office/drawing/2014/main" val="2604839175"/>
                    </a:ext>
                  </a:extLst>
                </a:gridCol>
                <a:gridCol w="661803">
                  <a:extLst>
                    <a:ext uri="{9D8B030D-6E8A-4147-A177-3AD203B41FA5}">
                      <a16:colId xmlns:a16="http://schemas.microsoft.com/office/drawing/2014/main" val="4276407000"/>
                    </a:ext>
                  </a:extLst>
                </a:gridCol>
              </a:tblGrid>
              <a:tr h="995444">
                <a:tc>
                  <a:txBody>
                    <a:bodyPr/>
                    <a:lstStyle/>
                    <a:p>
                      <a:r>
                        <a:rPr lang="en-US" sz="1400" dirty="0">
                          <a:solidFill>
                            <a:schemeClr val="bg1"/>
                          </a:solidFill>
                        </a:rPr>
                        <a:t>Ingredients</a:t>
                      </a:r>
                    </a:p>
                  </a:txBody>
                  <a:tcPr>
                    <a:lnL w="12700" cap="flat" cmpd="sng" algn="ctr">
                      <a:solidFill>
                        <a:schemeClr val="bg2">
                          <a:lumMod val="50000"/>
                        </a:schemeClr>
                      </a:solidFill>
                      <a:prstDash val="solid"/>
                      <a:round/>
                      <a:headEnd type="none" w="med" len="med"/>
                      <a:tailEnd type="none" w="med" len="med"/>
                    </a:lnL>
                    <a:lnR w="12700" cap="flat" cmpd="sng" algn="ctr">
                      <a:solidFill>
                        <a:schemeClr val="bg2">
                          <a:lumMod val="50000"/>
                        </a:schemeClr>
                      </a:solidFill>
                      <a:prstDash val="solid"/>
                      <a:round/>
                      <a:headEnd type="none" w="med" len="med"/>
                      <a:tailEnd type="none" w="med" len="med"/>
                    </a:lnR>
                    <a:lnT w="12700" cap="flat" cmpd="sng" algn="ctr">
                      <a:solidFill>
                        <a:schemeClr val="bg2">
                          <a:lumMod val="50000"/>
                        </a:schemeClr>
                      </a:solidFill>
                      <a:prstDash val="solid"/>
                      <a:round/>
                      <a:headEnd type="none" w="med" len="med"/>
                      <a:tailEnd type="none" w="med" len="med"/>
                    </a:lnT>
                    <a:lnB w="12700" cap="flat" cmpd="sng" algn="ctr">
                      <a:solidFill>
                        <a:schemeClr val="bg2">
                          <a:lumMod val="50000"/>
                        </a:schemeClr>
                      </a:solidFill>
                      <a:prstDash val="solid"/>
                      <a:round/>
                      <a:headEnd type="none" w="med" len="med"/>
                      <a:tailEnd type="none" w="med" len="med"/>
                    </a:lnB>
                  </a:tcPr>
                </a:tc>
                <a:tc>
                  <a:txBody>
                    <a:bodyPr/>
                    <a:lstStyle/>
                    <a:p>
                      <a:pPr algn="ctr"/>
                      <a:r>
                        <a:rPr lang="en-US" sz="1400" dirty="0">
                          <a:solidFill>
                            <a:schemeClr val="bg1"/>
                          </a:solidFill>
                        </a:rPr>
                        <a:t>Essential nutrients</a:t>
                      </a:r>
                    </a:p>
                  </a:txBody>
                  <a:tcPr vert="vert270">
                    <a:lnL w="12700" cap="flat" cmpd="sng" algn="ctr">
                      <a:solidFill>
                        <a:schemeClr val="bg2">
                          <a:lumMod val="50000"/>
                        </a:schemeClr>
                      </a:solidFill>
                      <a:prstDash val="solid"/>
                      <a:round/>
                      <a:headEnd type="none" w="med" len="med"/>
                      <a:tailEnd type="none" w="med" len="med"/>
                    </a:lnL>
                    <a:lnR w="12700" cap="flat" cmpd="sng" algn="ctr">
                      <a:solidFill>
                        <a:schemeClr val="bg2">
                          <a:lumMod val="50000"/>
                        </a:schemeClr>
                      </a:solidFill>
                      <a:prstDash val="solid"/>
                      <a:round/>
                      <a:headEnd type="none" w="med" len="med"/>
                      <a:tailEnd type="none" w="med" len="med"/>
                    </a:lnR>
                    <a:lnT w="12700" cap="flat" cmpd="sng" algn="ctr">
                      <a:solidFill>
                        <a:schemeClr val="bg2">
                          <a:lumMod val="50000"/>
                        </a:schemeClr>
                      </a:solidFill>
                      <a:prstDash val="solid"/>
                      <a:round/>
                      <a:headEnd type="none" w="med" len="med"/>
                      <a:tailEnd type="none" w="med" len="med"/>
                    </a:lnT>
                    <a:lnB w="12700" cap="flat" cmpd="sng" algn="ctr">
                      <a:solidFill>
                        <a:schemeClr val="bg2">
                          <a:lumMod val="50000"/>
                        </a:schemeClr>
                      </a:solidFill>
                      <a:prstDash val="solid"/>
                      <a:round/>
                      <a:headEnd type="none" w="med" len="med"/>
                      <a:tailEnd type="none" w="med" len="med"/>
                    </a:lnB>
                  </a:tcPr>
                </a:tc>
                <a:tc>
                  <a:txBody>
                    <a:bodyPr/>
                    <a:lstStyle/>
                    <a:p>
                      <a:pPr algn="ctr"/>
                      <a:r>
                        <a:rPr lang="en-US" sz="1400" dirty="0">
                          <a:solidFill>
                            <a:schemeClr val="bg1"/>
                          </a:solidFill>
                        </a:rPr>
                        <a:t>Energy </a:t>
                      </a:r>
                    </a:p>
                  </a:txBody>
                  <a:tcPr vert="vert270">
                    <a:lnL w="12700" cap="flat" cmpd="sng" algn="ctr">
                      <a:solidFill>
                        <a:schemeClr val="bg2">
                          <a:lumMod val="50000"/>
                        </a:schemeClr>
                      </a:solidFill>
                      <a:prstDash val="solid"/>
                      <a:round/>
                      <a:headEnd type="none" w="med" len="med"/>
                      <a:tailEnd type="none" w="med" len="med"/>
                    </a:lnL>
                    <a:lnR w="12700" cap="flat" cmpd="sng" algn="ctr">
                      <a:solidFill>
                        <a:schemeClr val="bg2">
                          <a:lumMod val="50000"/>
                        </a:schemeClr>
                      </a:solidFill>
                      <a:prstDash val="solid"/>
                      <a:round/>
                      <a:headEnd type="none" w="med" len="med"/>
                      <a:tailEnd type="none" w="med" len="med"/>
                    </a:lnR>
                    <a:lnT w="12700" cap="flat" cmpd="sng" algn="ctr">
                      <a:solidFill>
                        <a:schemeClr val="bg2">
                          <a:lumMod val="50000"/>
                        </a:schemeClr>
                      </a:solidFill>
                      <a:prstDash val="solid"/>
                      <a:round/>
                      <a:headEnd type="none" w="med" len="med"/>
                      <a:tailEnd type="none" w="med" len="med"/>
                    </a:lnT>
                    <a:lnB w="12700" cap="flat" cmpd="sng" algn="ctr">
                      <a:solidFill>
                        <a:schemeClr val="bg2">
                          <a:lumMod val="50000"/>
                        </a:schemeClr>
                      </a:solidFill>
                      <a:prstDash val="solid"/>
                      <a:round/>
                      <a:headEnd type="none" w="med" len="med"/>
                      <a:tailEnd type="none" w="med" len="med"/>
                    </a:lnB>
                  </a:tcPr>
                </a:tc>
                <a:tc>
                  <a:txBody>
                    <a:bodyPr/>
                    <a:lstStyle/>
                    <a:p>
                      <a:pPr algn="ctr"/>
                      <a:r>
                        <a:rPr lang="en-US" sz="1400" dirty="0">
                          <a:solidFill>
                            <a:schemeClr val="bg1"/>
                          </a:solidFill>
                        </a:rPr>
                        <a:t>Digestive Health</a:t>
                      </a:r>
                    </a:p>
                  </a:txBody>
                  <a:tcPr vert="vert270">
                    <a:lnL w="12700" cap="flat" cmpd="sng" algn="ctr">
                      <a:solidFill>
                        <a:schemeClr val="bg2">
                          <a:lumMod val="50000"/>
                        </a:schemeClr>
                      </a:solidFill>
                      <a:prstDash val="solid"/>
                      <a:round/>
                      <a:headEnd type="none" w="med" len="med"/>
                      <a:tailEnd type="none" w="med" len="med"/>
                    </a:lnL>
                    <a:lnR w="12700" cap="flat" cmpd="sng" algn="ctr">
                      <a:solidFill>
                        <a:schemeClr val="bg2">
                          <a:lumMod val="50000"/>
                        </a:schemeClr>
                      </a:solidFill>
                      <a:prstDash val="solid"/>
                      <a:round/>
                      <a:headEnd type="none" w="med" len="med"/>
                      <a:tailEnd type="none" w="med" len="med"/>
                    </a:lnR>
                    <a:lnT w="12700" cap="flat" cmpd="sng" algn="ctr">
                      <a:solidFill>
                        <a:schemeClr val="bg2">
                          <a:lumMod val="50000"/>
                        </a:schemeClr>
                      </a:solidFill>
                      <a:prstDash val="solid"/>
                      <a:round/>
                      <a:headEnd type="none" w="med" len="med"/>
                      <a:tailEnd type="none" w="med" len="med"/>
                    </a:lnT>
                    <a:lnB w="12700" cap="flat" cmpd="sng" algn="ctr">
                      <a:solidFill>
                        <a:schemeClr val="bg2">
                          <a:lumMod val="50000"/>
                        </a:schemeClr>
                      </a:solidFill>
                      <a:prstDash val="solid"/>
                      <a:round/>
                      <a:headEnd type="none" w="med" len="med"/>
                      <a:tailEnd type="none" w="med" len="med"/>
                    </a:lnB>
                  </a:tcPr>
                </a:tc>
                <a:tc>
                  <a:txBody>
                    <a:bodyPr/>
                    <a:lstStyle/>
                    <a:p>
                      <a:pPr algn="ctr"/>
                      <a:r>
                        <a:rPr lang="en-US" sz="1400" dirty="0">
                          <a:solidFill>
                            <a:schemeClr val="bg1"/>
                          </a:solidFill>
                        </a:rPr>
                        <a:t>Cognitive health</a:t>
                      </a:r>
                    </a:p>
                  </a:txBody>
                  <a:tcPr vert="vert270">
                    <a:lnL w="12700" cap="flat" cmpd="sng" algn="ctr">
                      <a:solidFill>
                        <a:schemeClr val="bg2">
                          <a:lumMod val="50000"/>
                        </a:schemeClr>
                      </a:solidFill>
                      <a:prstDash val="solid"/>
                      <a:round/>
                      <a:headEnd type="none" w="med" len="med"/>
                      <a:tailEnd type="none" w="med" len="med"/>
                    </a:lnL>
                    <a:lnR w="12700" cap="flat" cmpd="sng" algn="ctr">
                      <a:solidFill>
                        <a:schemeClr val="bg2">
                          <a:lumMod val="50000"/>
                        </a:schemeClr>
                      </a:solidFill>
                      <a:prstDash val="solid"/>
                      <a:round/>
                      <a:headEnd type="none" w="med" len="med"/>
                      <a:tailEnd type="none" w="med" len="med"/>
                    </a:lnR>
                    <a:lnT w="12700" cap="flat" cmpd="sng" algn="ctr">
                      <a:solidFill>
                        <a:schemeClr val="bg2">
                          <a:lumMod val="50000"/>
                        </a:schemeClr>
                      </a:solidFill>
                      <a:prstDash val="solid"/>
                      <a:round/>
                      <a:headEnd type="none" w="med" len="med"/>
                      <a:tailEnd type="none" w="med" len="med"/>
                    </a:lnT>
                    <a:lnB w="12700" cap="flat" cmpd="sng" algn="ctr">
                      <a:solidFill>
                        <a:schemeClr val="bg2">
                          <a:lumMod val="50000"/>
                        </a:schemeClr>
                      </a:solidFill>
                      <a:prstDash val="solid"/>
                      <a:round/>
                      <a:headEnd type="none" w="med" len="med"/>
                      <a:tailEnd type="none" w="med" len="med"/>
                    </a:lnB>
                  </a:tcPr>
                </a:tc>
                <a:tc>
                  <a:txBody>
                    <a:bodyPr/>
                    <a:lstStyle/>
                    <a:p>
                      <a:pPr algn="ctr"/>
                      <a:r>
                        <a:rPr lang="en-US" sz="1400" dirty="0">
                          <a:solidFill>
                            <a:schemeClr val="bg1"/>
                          </a:solidFill>
                        </a:rPr>
                        <a:t>Stool Quality</a:t>
                      </a:r>
                    </a:p>
                  </a:txBody>
                  <a:tcPr vert="vert270">
                    <a:lnL w="12700" cap="flat" cmpd="sng" algn="ctr">
                      <a:solidFill>
                        <a:schemeClr val="bg2">
                          <a:lumMod val="50000"/>
                        </a:schemeClr>
                      </a:solidFill>
                      <a:prstDash val="solid"/>
                      <a:round/>
                      <a:headEnd type="none" w="med" len="med"/>
                      <a:tailEnd type="none" w="med" len="med"/>
                    </a:lnL>
                    <a:lnR w="12700" cap="flat" cmpd="sng" algn="ctr">
                      <a:solidFill>
                        <a:schemeClr val="bg2">
                          <a:lumMod val="50000"/>
                        </a:schemeClr>
                      </a:solidFill>
                      <a:prstDash val="solid"/>
                      <a:round/>
                      <a:headEnd type="none" w="med" len="med"/>
                      <a:tailEnd type="none" w="med" len="med"/>
                    </a:lnR>
                    <a:lnT w="12700" cap="flat" cmpd="sng" algn="ctr">
                      <a:solidFill>
                        <a:schemeClr val="bg2">
                          <a:lumMod val="50000"/>
                        </a:schemeClr>
                      </a:solidFill>
                      <a:prstDash val="solid"/>
                      <a:round/>
                      <a:headEnd type="none" w="med" len="med"/>
                      <a:tailEnd type="none" w="med" len="med"/>
                    </a:lnT>
                    <a:lnB w="12700" cap="flat" cmpd="sng" algn="ctr">
                      <a:solidFill>
                        <a:schemeClr val="bg2">
                          <a:lumMod val="50000"/>
                        </a:schemeClr>
                      </a:solidFill>
                      <a:prstDash val="solid"/>
                      <a:round/>
                      <a:headEnd type="none" w="med" len="med"/>
                      <a:tailEnd type="none" w="med" len="med"/>
                    </a:lnB>
                  </a:tcPr>
                </a:tc>
                <a:tc>
                  <a:txBody>
                    <a:bodyPr/>
                    <a:lstStyle/>
                    <a:p>
                      <a:pPr algn="ctr"/>
                      <a:r>
                        <a:rPr lang="en-US" sz="1400" dirty="0">
                          <a:solidFill>
                            <a:schemeClr val="bg1"/>
                          </a:solidFill>
                        </a:rPr>
                        <a:t>Skin and coat Health</a:t>
                      </a:r>
                    </a:p>
                  </a:txBody>
                  <a:tcPr vert="vert270">
                    <a:lnL w="12700" cap="flat" cmpd="sng" algn="ctr">
                      <a:solidFill>
                        <a:schemeClr val="bg2">
                          <a:lumMod val="50000"/>
                        </a:schemeClr>
                      </a:solidFill>
                      <a:prstDash val="solid"/>
                      <a:round/>
                      <a:headEnd type="none" w="med" len="med"/>
                      <a:tailEnd type="none" w="med" len="med"/>
                    </a:lnL>
                    <a:lnR w="12700" cap="flat" cmpd="sng" algn="ctr">
                      <a:solidFill>
                        <a:schemeClr val="bg2">
                          <a:lumMod val="50000"/>
                        </a:schemeClr>
                      </a:solidFill>
                      <a:prstDash val="solid"/>
                      <a:round/>
                      <a:headEnd type="none" w="med" len="med"/>
                      <a:tailEnd type="none" w="med" len="med"/>
                    </a:lnR>
                    <a:lnT w="12700" cap="flat" cmpd="sng" algn="ctr">
                      <a:solidFill>
                        <a:schemeClr val="bg2">
                          <a:lumMod val="50000"/>
                        </a:schemeClr>
                      </a:solidFill>
                      <a:prstDash val="solid"/>
                      <a:round/>
                      <a:headEnd type="none" w="med" len="med"/>
                      <a:tailEnd type="none" w="med" len="med"/>
                    </a:lnT>
                    <a:lnB w="12700" cap="flat" cmpd="sng" algn="ctr">
                      <a:solidFill>
                        <a:schemeClr val="bg2">
                          <a:lumMod val="50000"/>
                        </a:schemeClr>
                      </a:solidFill>
                      <a:prstDash val="solid"/>
                      <a:round/>
                      <a:headEnd type="none" w="med" len="med"/>
                      <a:tailEnd type="none" w="med" len="med"/>
                    </a:lnB>
                  </a:tcPr>
                </a:tc>
                <a:tc>
                  <a:txBody>
                    <a:bodyPr/>
                    <a:lstStyle/>
                    <a:p>
                      <a:pPr algn="ctr"/>
                      <a:r>
                        <a:rPr lang="en-US" sz="1400" dirty="0">
                          <a:solidFill>
                            <a:schemeClr val="bg1"/>
                          </a:solidFill>
                        </a:rPr>
                        <a:t>Gut Microbiome</a:t>
                      </a:r>
                    </a:p>
                  </a:txBody>
                  <a:tcPr vert="vert270">
                    <a:lnL w="12700" cap="flat" cmpd="sng" algn="ctr">
                      <a:solidFill>
                        <a:schemeClr val="bg2">
                          <a:lumMod val="50000"/>
                        </a:schemeClr>
                      </a:solidFill>
                      <a:prstDash val="solid"/>
                      <a:round/>
                      <a:headEnd type="none" w="med" len="med"/>
                      <a:tailEnd type="none" w="med" len="med"/>
                    </a:lnL>
                    <a:lnR w="12700" cap="flat" cmpd="sng" algn="ctr">
                      <a:solidFill>
                        <a:schemeClr val="bg2">
                          <a:lumMod val="50000"/>
                        </a:schemeClr>
                      </a:solidFill>
                      <a:prstDash val="solid"/>
                      <a:round/>
                      <a:headEnd type="none" w="med" len="med"/>
                      <a:tailEnd type="none" w="med" len="med"/>
                    </a:lnR>
                    <a:lnT w="12700" cap="flat" cmpd="sng" algn="ctr">
                      <a:solidFill>
                        <a:schemeClr val="bg2">
                          <a:lumMod val="50000"/>
                        </a:schemeClr>
                      </a:solidFill>
                      <a:prstDash val="solid"/>
                      <a:round/>
                      <a:headEnd type="none" w="med" len="med"/>
                      <a:tailEnd type="none" w="med" len="med"/>
                    </a:lnT>
                    <a:lnB w="12700" cap="flat" cmpd="sng" algn="ctr">
                      <a:solidFill>
                        <a:schemeClr val="bg2">
                          <a:lumMod val="50000"/>
                        </a:schemeClr>
                      </a:solidFill>
                      <a:prstDash val="solid"/>
                      <a:round/>
                      <a:headEnd type="none" w="med" len="med"/>
                      <a:tailEnd type="none" w="med" len="med"/>
                    </a:lnB>
                  </a:tcPr>
                </a:tc>
                <a:extLst>
                  <a:ext uri="{0D108BD9-81ED-4DB2-BD59-A6C34878D82A}">
                    <a16:rowId xmlns:a16="http://schemas.microsoft.com/office/drawing/2014/main" val="4190183344"/>
                  </a:ext>
                </a:extLst>
              </a:tr>
              <a:tr h="351111">
                <a:tc>
                  <a:txBody>
                    <a:bodyPr/>
                    <a:lstStyle/>
                    <a:p>
                      <a:r>
                        <a:rPr lang="en-US" sz="1400" dirty="0">
                          <a:solidFill>
                            <a:schemeClr val="bg1"/>
                          </a:solidFill>
                        </a:rPr>
                        <a:t>Maize</a:t>
                      </a:r>
                    </a:p>
                  </a:txBody>
                  <a:tcPr>
                    <a:lnL w="12700" cap="flat" cmpd="sng" algn="ctr">
                      <a:solidFill>
                        <a:schemeClr val="bg2">
                          <a:lumMod val="50000"/>
                        </a:schemeClr>
                      </a:solidFill>
                      <a:prstDash val="solid"/>
                      <a:round/>
                      <a:headEnd type="none" w="med" len="med"/>
                      <a:tailEnd type="none" w="med" len="med"/>
                    </a:lnL>
                    <a:lnR w="12700" cap="flat" cmpd="sng" algn="ctr">
                      <a:solidFill>
                        <a:schemeClr val="bg2">
                          <a:lumMod val="50000"/>
                        </a:schemeClr>
                      </a:solidFill>
                      <a:prstDash val="solid"/>
                      <a:round/>
                      <a:headEnd type="none" w="med" len="med"/>
                      <a:tailEnd type="none" w="med" len="med"/>
                    </a:lnR>
                    <a:lnT w="12700" cap="flat" cmpd="sng" algn="ctr">
                      <a:solidFill>
                        <a:schemeClr val="bg2">
                          <a:lumMod val="50000"/>
                        </a:schemeClr>
                      </a:solidFill>
                      <a:prstDash val="solid"/>
                      <a:round/>
                      <a:headEnd type="none" w="med" len="med"/>
                      <a:tailEnd type="none" w="med" len="med"/>
                    </a:lnT>
                    <a:lnB w="12700" cap="flat" cmpd="sng" algn="ctr">
                      <a:solidFill>
                        <a:schemeClr val="bg2">
                          <a:lumMod val="50000"/>
                        </a:schemeClr>
                      </a:solidFill>
                      <a:prstDash val="solid"/>
                      <a:round/>
                      <a:headEnd type="none" w="med" len="med"/>
                      <a:tailEnd type="none" w="med" len="med"/>
                    </a:lnB>
                  </a:tcPr>
                </a:tc>
                <a:tc>
                  <a:txBody>
                    <a:bodyPr/>
                    <a:lstStyle/>
                    <a:p>
                      <a:pPr marL="0" indent="0" algn="ctr">
                        <a:buFont typeface="Arial" panose="020B0604020202020204" pitchFamily="34" charset="0"/>
                        <a:buNone/>
                      </a:pPr>
                      <a:r>
                        <a:rPr lang="en-US" sz="1400" b="1" dirty="0">
                          <a:solidFill>
                            <a:schemeClr val="bg1"/>
                          </a:solidFill>
                        </a:rPr>
                        <a:t>x</a:t>
                      </a:r>
                    </a:p>
                  </a:txBody>
                  <a:tcPr>
                    <a:lnL w="12700" cap="flat" cmpd="sng" algn="ctr">
                      <a:solidFill>
                        <a:schemeClr val="bg2">
                          <a:lumMod val="50000"/>
                        </a:schemeClr>
                      </a:solidFill>
                      <a:prstDash val="solid"/>
                      <a:round/>
                      <a:headEnd type="none" w="med" len="med"/>
                      <a:tailEnd type="none" w="med" len="med"/>
                    </a:lnL>
                    <a:lnR w="12700" cap="flat" cmpd="sng" algn="ctr">
                      <a:solidFill>
                        <a:schemeClr val="bg2">
                          <a:lumMod val="50000"/>
                        </a:schemeClr>
                      </a:solidFill>
                      <a:prstDash val="solid"/>
                      <a:round/>
                      <a:headEnd type="none" w="med" len="med"/>
                      <a:tailEnd type="none" w="med" len="med"/>
                    </a:lnR>
                    <a:lnT w="12700" cap="flat" cmpd="sng" algn="ctr">
                      <a:solidFill>
                        <a:schemeClr val="bg2">
                          <a:lumMod val="50000"/>
                        </a:schemeClr>
                      </a:solidFill>
                      <a:prstDash val="solid"/>
                      <a:round/>
                      <a:headEnd type="none" w="med" len="med"/>
                      <a:tailEnd type="none" w="med" len="med"/>
                    </a:lnT>
                    <a:lnB w="12700" cap="flat" cmpd="sng" algn="ctr">
                      <a:solidFill>
                        <a:schemeClr val="bg2">
                          <a:lumMod val="50000"/>
                        </a:schemeClr>
                      </a:solidFill>
                      <a:prstDash val="solid"/>
                      <a:round/>
                      <a:headEnd type="none" w="med" len="med"/>
                      <a:tailEnd type="none" w="med" len="med"/>
                    </a:lnB>
                  </a:tcPr>
                </a:tc>
                <a:tc>
                  <a:txBody>
                    <a:bodyPr/>
                    <a:lstStyle/>
                    <a:p>
                      <a:pPr algn="ctr"/>
                      <a:r>
                        <a:rPr lang="en-US" sz="1400" dirty="0">
                          <a:solidFill>
                            <a:schemeClr val="bg1"/>
                          </a:solidFill>
                        </a:rPr>
                        <a:t>x</a:t>
                      </a:r>
                    </a:p>
                  </a:txBody>
                  <a:tcPr>
                    <a:lnL w="12700" cap="flat" cmpd="sng" algn="ctr">
                      <a:solidFill>
                        <a:schemeClr val="bg2">
                          <a:lumMod val="50000"/>
                        </a:schemeClr>
                      </a:solidFill>
                      <a:prstDash val="solid"/>
                      <a:round/>
                      <a:headEnd type="none" w="med" len="med"/>
                      <a:tailEnd type="none" w="med" len="med"/>
                    </a:lnL>
                    <a:lnR w="12700" cap="flat" cmpd="sng" algn="ctr">
                      <a:solidFill>
                        <a:schemeClr val="bg2">
                          <a:lumMod val="50000"/>
                        </a:schemeClr>
                      </a:solidFill>
                      <a:prstDash val="solid"/>
                      <a:round/>
                      <a:headEnd type="none" w="med" len="med"/>
                      <a:tailEnd type="none" w="med" len="med"/>
                    </a:lnR>
                    <a:lnT w="12700" cap="flat" cmpd="sng" algn="ctr">
                      <a:solidFill>
                        <a:schemeClr val="bg2">
                          <a:lumMod val="50000"/>
                        </a:schemeClr>
                      </a:solidFill>
                      <a:prstDash val="solid"/>
                      <a:round/>
                      <a:headEnd type="none" w="med" len="med"/>
                      <a:tailEnd type="none" w="med" len="med"/>
                    </a:lnT>
                    <a:lnB w="12700" cap="flat" cmpd="sng" algn="ctr">
                      <a:solidFill>
                        <a:schemeClr val="bg2">
                          <a:lumMod val="50000"/>
                        </a:schemeClr>
                      </a:solidFill>
                      <a:prstDash val="solid"/>
                      <a:round/>
                      <a:headEnd type="none" w="med" len="med"/>
                      <a:tailEnd type="none" w="med" len="med"/>
                    </a:lnB>
                  </a:tcPr>
                </a:tc>
                <a:tc>
                  <a:txBody>
                    <a:bodyPr/>
                    <a:lstStyle/>
                    <a:p>
                      <a:pPr algn="ctr"/>
                      <a:endParaRPr lang="en-US" sz="1400" dirty="0">
                        <a:solidFill>
                          <a:schemeClr val="bg1"/>
                        </a:solidFill>
                      </a:endParaRPr>
                    </a:p>
                  </a:txBody>
                  <a:tcPr>
                    <a:lnL w="12700" cap="flat" cmpd="sng" algn="ctr">
                      <a:solidFill>
                        <a:schemeClr val="bg2">
                          <a:lumMod val="50000"/>
                        </a:schemeClr>
                      </a:solidFill>
                      <a:prstDash val="solid"/>
                      <a:round/>
                      <a:headEnd type="none" w="med" len="med"/>
                      <a:tailEnd type="none" w="med" len="med"/>
                    </a:lnL>
                    <a:lnR w="12700" cap="flat" cmpd="sng" algn="ctr">
                      <a:solidFill>
                        <a:schemeClr val="bg2">
                          <a:lumMod val="50000"/>
                        </a:schemeClr>
                      </a:solidFill>
                      <a:prstDash val="solid"/>
                      <a:round/>
                      <a:headEnd type="none" w="med" len="med"/>
                      <a:tailEnd type="none" w="med" len="med"/>
                    </a:lnR>
                    <a:lnT w="12700" cap="flat" cmpd="sng" algn="ctr">
                      <a:solidFill>
                        <a:schemeClr val="bg2">
                          <a:lumMod val="50000"/>
                        </a:schemeClr>
                      </a:solidFill>
                      <a:prstDash val="solid"/>
                      <a:round/>
                      <a:headEnd type="none" w="med" len="med"/>
                      <a:tailEnd type="none" w="med" len="med"/>
                    </a:lnT>
                    <a:lnB w="12700" cap="flat" cmpd="sng" algn="ctr">
                      <a:solidFill>
                        <a:schemeClr val="bg2">
                          <a:lumMod val="50000"/>
                        </a:schemeClr>
                      </a:solidFill>
                      <a:prstDash val="solid"/>
                      <a:round/>
                      <a:headEnd type="none" w="med" len="med"/>
                      <a:tailEnd type="none" w="med" len="med"/>
                    </a:lnB>
                  </a:tcPr>
                </a:tc>
                <a:tc>
                  <a:txBody>
                    <a:bodyPr/>
                    <a:lstStyle/>
                    <a:p>
                      <a:pPr algn="ctr"/>
                      <a:endParaRPr lang="en-US" sz="1400">
                        <a:solidFill>
                          <a:schemeClr val="bg1"/>
                        </a:solidFill>
                      </a:endParaRPr>
                    </a:p>
                  </a:txBody>
                  <a:tcPr>
                    <a:lnL w="12700" cap="flat" cmpd="sng" algn="ctr">
                      <a:solidFill>
                        <a:schemeClr val="bg2">
                          <a:lumMod val="50000"/>
                        </a:schemeClr>
                      </a:solidFill>
                      <a:prstDash val="solid"/>
                      <a:round/>
                      <a:headEnd type="none" w="med" len="med"/>
                      <a:tailEnd type="none" w="med" len="med"/>
                    </a:lnL>
                    <a:lnR w="12700" cap="flat" cmpd="sng" algn="ctr">
                      <a:solidFill>
                        <a:schemeClr val="bg2">
                          <a:lumMod val="50000"/>
                        </a:schemeClr>
                      </a:solidFill>
                      <a:prstDash val="solid"/>
                      <a:round/>
                      <a:headEnd type="none" w="med" len="med"/>
                      <a:tailEnd type="none" w="med" len="med"/>
                    </a:lnR>
                    <a:lnT w="12700" cap="flat" cmpd="sng" algn="ctr">
                      <a:solidFill>
                        <a:schemeClr val="bg2">
                          <a:lumMod val="50000"/>
                        </a:schemeClr>
                      </a:solidFill>
                      <a:prstDash val="solid"/>
                      <a:round/>
                      <a:headEnd type="none" w="med" len="med"/>
                      <a:tailEnd type="none" w="med" len="med"/>
                    </a:lnT>
                    <a:lnB w="12700" cap="flat" cmpd="sng" algn="ctr">
                      <a:solidFill>
                        <a:schemeClr val="bg2">
                          <a:lumMod val="50000"/>
                        </a:schemeClr>
                      </a:solidFill>
                      <a:prstDash val="solid"/>
                      <a:round/>
                      <a:headEnd type="none" w="med" len="med"/>
                      <a:tailEnd type="none" w="med" len="med"/>
                    </a:lnB>
                  </a:tcPr>
                </a:tc>
                <a:tc>
                  <a:txBody>
                    <a:bodyPr/>
                    <a:lstStyle/>
                    <a:p>
                      <a:pPr algn="ctr"/>
                      <a:endParaRPr lang="en-US" sz="1400">
                        <a:solidFill>
                          <a:schemeClr val="bg1"/>
                        </a:solidFill>
                      </a:endParaRPr>
                    </a:p>
                  </a:txBody>
                  <a:tcPr>
                    <a:lnL w="12700" cap="flat" cmpd="sng" algn="ctr">
                      <a:solidFill>
                        <a:schemeClr val="bg2">
                          <a:lumMod val="50000"/>
                        </a:schemeClr>
                      </a:solidFill>
                      <a:prstDash val="solid"/>
                      <a:round/>
                      <a:headEnd type="none" w="med" len="med"/>
                      <a:tailEnd type="none" w="med" len="med"/>
                    </a:lnL>
                    <a:lnR w="12700" cap="flat" cmpd="sng" algn="ctr">
                      <a:solidFill>
                        <a:schemeClr val="bg2">
                          <a:lumMod val="50000"/>
                        </a:schemeClr>
                      </a:solidFill>
                      <a:prstDash val="solid"/>
                      <a:round/>
                      <a:headEnd type="none" w="med" len="med"/>
                      <a:tailEnd type="none" w="med" len="med"/>
                    </a:lnR>
                    <a:lnT w="12700" cap="flat" cmpd="sng" algn="ctr">
                      <a:solidFill>
                        <a:schemeClr val="bg2">
                          <a:lumMod val="50000"/>
                        </a:schemeClr>
                      </a:solidFill>
                      <a:prstDash val="solid"/>
                      <a:round/>
                      <a:headEnd type="none" w="med" len="med"/>
                      <a:tailEnd type="none" w="med" len="med"/>
                    </a:lnT>
                    <a:lnB w="12700" cap="flat" cmpd="sng" algn="ctr">
                      <a:solidFill>
                        <a:schemeClr val="bg2">
                          <a:lumMod val="50000"/>
                        </a:schemeClr>
                      </a:solidFill>
                      <a:prstDash val="solid"/>
                      <a:round/>
                      <a:headEnd type="none" w="med" len="med"/>
                      <a:tailEnd type="none" w="med" len="med"/>
                    </a:lnB>
                  </a:tcPr>
                </a:tc>
                <a:tc>
                  <a:txBody>
                    <a:bodyPr/>
                    <a:lstStyle/>
                    <a:p>
                      <a:pPr algn="ctr"/>
                      <a:endParaRPr lang="en-US" sz="1400">
                        <a:solidFill>
                          <a:schemeClr val="bg1"/>
                        </a:solidFill>
                      </a:endParaRPr>
                    </a:p>
                  </a:txBody>
                  <a:tcPr>
                    <a:lnL w="12700" cap="flat" cmpd="sng" algn="ctr">
                      <a:solidFill>
                        <a:schemeClr val="bg2">
                          <a:lumMod val="50000"/>
                        </a:schemeClr>
                      </a:solidFill>
                      <a:prstDash val="solid"/>
                      <a:round/>
                      <a:headEnd type="none" w="med" len="med"/>
                      <a:tailEnd type="none" w="med" len="med"/>
                    </a:lnL>
                    <a:lnR w="12700" cap="flat" cmpd="sng" algn="ctr">
                      <a:solidFill>
                        <a:schemeClr val="bg2">
                          <a:lumMod val="50000"/>
                        </a:schemeClr>
                      </a:solidFill>
                      <a:prstDash val="solid"/>
                      <a:round/>
                      <a:headEnd type="none" w="med" len="med"/>
                      <a:tailEnd type="none" w="med" len="med"/>
                    </a:lnR>
                    <a:lnT w="12700" cap="flat" cmpd="sng" algn="ctr">
                      <a:solidFill>
                        <a:schemeClr val="bg2">
                          <a:lumMod val="50000"/>
                        </a:schemeClr>
                      </a:solidFill>
                      <a:prstDash val="solid"/>
                      <a:round/>
                      <a:headEnd type="none" w="med" len="med"/>
                      <a:tailEnd type="none" w="med" len="med"/>
                    </a:lnT>
                    <a:lnB w="12700" cap="flat" cmpd="sng" algn="ctr">
                      <a:solidFill>
                        <a:schemeClr val="bg2">
                          <a:lumMod val="50000"/>
                        </a:schemeClr>
                      </a:solidFill>
                      <a:prstDash val="solid"/>
                      <a:round/>
                      <a:headEnd type="none" w="med" len="med"/>
                      <a:tailEnd type="none" w="med" len="med"/>
                    </a:lnB>
                  </a:tcPr>
                </a:tc>
                <a:tc>
                  <a:txBody>
                    <a:bodyPr/>
                    <a:lstStyle/>
                    <a:p>
                      <a:pPr algn="ctr"/>
                      <a:endParaRPr lang="en-US" sz="1400" dirty="0">
                        <a:solidFill>
                          <a:schemeClr val="bg1"/>
                        </a:solidFill>
                      </a:endParaRPr>
                    </a:p>
                  </a:txBody>
                  <a:tcPr>
                    <a:lnL w="12700" cap="flat" cmpd="sng" algn="ctr">
                      <a:solidFill>
                        <a:schemeClr val="bg2">
                          <a:lumMod val="50000"/>
                        </a:schemeClr>
                      </a:solidFill>
                      <a:prstDash val="solid"/>
                      <a:round/>
                      <a:headEnd type="none" w="med" len="med"/>
                      <a:tailEnd type="none" w="med" len="med"/>
                    </a:lnL>
                    <a:lnR w="12700" cap="flat" cmpd="sng" algn="ctr">
                      <a:solidFill>
                        <a:schemeClr val="bg2">
                          <a:lumMod val="50000"/>
                        </a:schemeClr>
                      </a:solidFill>
                      <a:prstDash val="solid"/>
                      <a:round/>
                      <a:headEnd type="none" w="med" len="med"/>
                      <a:tailEnd type="none" w="med" len="med"/>
                    </a:lnR>
                    <a:lnT w="12700" cap="flat" cmpd="sng" algn="ctr">
                      <a:solidFill>
                        <a:schemeClr val="bg2">
                          <a:lumMod val="50000"/>
                        </a:schemeClr>
                      </a:solidFill>
                      <a:prstDash val="solid"/>
                      <a:round/>
                      <a:headEnd type="none" w="med" len="med"/>
                      <a:tailEnd type="none" w="med" len="med"/>
                    </a:lnT>
                    <a:lnB w="12700" cap="flat" cmpd="sng" algn="ctr">
                      <a:solidFill>
                        <a:schemeClr val="bg2">
                          <a:lumMod val="50000"/>
                        </a:schemeClr>
                      </a:solidFill>
                      <a:prstDash val="solid"/>
                      <a:round/>
                      <a:headEnd type="none" w="med" len="med"/>
                      <a:tailEnd type="none" w="med" len="med"/>
                    </a:lnB>
                  </a:tcPr>
                </a:tc>
                <a:extLst>
                  <a:ext uri="{0D108BD9-81ED-4DB2-BD59-A6C34878D82A}">
                    <a16:rowId xmlns:a16="http://schemas.microsoft.com/office/drawing/2014/main" val="373180823"/>
                  </a:ext>
                </a:extLst>
              </a:tr>
              <a:tr h="614444">
                <a:tc>
                  <a:txBody>
                    <a:bodyPr/>
                    <a:lstStyle/>
                    <a:p>
                      <a:r>
                        <a:rPr lang="en-US" sz="1400" dirty="0">
                          <a:solidFill>
                            <a:schemeClr val="bg1"/>
                          </a:solidFill>
                        </a:rPr>
                        <a:t>Poultry meal</a:t>
                      </a:r>
                    </a:p>
                  </a:txBody>
                  <a:tcPr>
                    <a:lnL w="12700" cap="flat" cmpd="sng" algn="ctr">
                      <a:solidFill>
                        <a:schemeClr val="bg2">
                          <a:lumMod val="50000"/>
                        </a:schemeClr>
                      </a:solidFill>
                      <a:prstDash val="solid"/>
                      <a:round/>
                      <a:headEnd type="none" w="med" len="med"/>
                      <a:tailEnd type="none" w="med" len="med"/>
                    </a:lnL>
                    <a:lnR w="12700" cap="flat" cmpd="sng" algn="ctr">
                      <a:solidFill>
                        <a:schemeClr val="bg2">
                          <a:lumMod val="50000"/>
                        </a:schemeClr>
                      </a:solidFill>
                      <a:prstDash val="solid"/>
                      <a:round/>
                      <a:headEnd type="none" w="med" len="med"/>
                      <a:tailEnd type="none" w="med" len="med"/>
                    </a:lnR>
                    <a:lnT w="12700" cap="flat" cmpd="sng" algn="ctr">
                      <a:solidFill>
                        <a:schemeClr val="bg2">
                          <a:lumMod val="50000"/>
                        </a:schemeClr>
                      </a:solidFill>
                      <a:prstDash val="solid"/>
                      <a:round/>
                      <a:headEnd type="none" w="med" len="med"/>
                      <a:tailEnd type="none" w="med" len="med"/>
                    </a:lnT>
                    <a:lnB w="12700" cap="flat" cmpd="sng" algn="ctr">
                      <a:solidFill>
                        <a:schemeClr val="bg2">
                          <a:lumMod val="50000"/>
                        </a:schemeClr>
                      </a:solidFill>
                      <a:prstDash val="solid"/>
                      <a:round/>
                      <a:headEnd type="none" w="med" len="med"/>
                      <a:tailEnd type="none" w="med" len="med"/>
                    </a:lnB>
                  </a:tcPr>
                </a:tc>
                <a:tc>
                  <a:txBody>
                    <a:bodyPr/>
                    <a:lstStyle/>
                    <a:p>
                      <a:pPr algn="ctr"/>
                      <a:r>
                        <a:rPr lang="en-US" sz="1400" dirty="0">
                          <a:solidFill>
                            <a:schemeClr val="bg1"/>
                          </a:solidFill>
                        </a:rPr>
                        <a:t>x</a:t>
                      </a:r>
                    </a:p>
                  </a:txBody>
                  <a:tcPr>
                    <a:lnL w="12700" cap="flat" cmpd="sng" algn="ctr">
                      <a:solidFill>
                        <a:schemeClr val="bg2">
                          <a:lumMod val="50000"/>
                        </a:schemeClr>
                      </a:solidFill>
                      <a:prstDash val="solid"/>
                      <a:round/>
                      <a:headEnd type="none" w="med" len="med"/>
                      <a:tailEnd type="none" w="med" len="med"/>
                    </a:lnL>
                    <a:lnR w="12700" cap="flat" cmpd="sng" algn="ctr">
                      <a:solidFill>
                        <a:schemeClr val="bg2">
                          <a:lumMod val="50000"/>
                        </a:schemeClr>
                      </a:solidFill>
                      <a:prstDash val="solid"/>
                      <a:round/>
                      <a:headEnd type="none" w="med" len="med"/>
                      <a:tailEnd type="none" w="med" len="med"/>
                    </a:lnR>
                    <a:lnT w="12700" cap="flat" cmpd="sng" algn="ctr">
                      <a:solidFill>
                        <a:schemeClr val="bg2">
                          <a:lumMod val="50000"/>
                        </a:schemeClr>
                      </a:solidFill>
                      <a:prstDash val="solid"/>
                      <a:round/>
                      <a:headEnd type="none" w="med" len="med"/>
                      <a:tailEnd type="none" w="med" len="med"/>
                    </a:lnT>
                    <a:lnB w="12700" cap="flat" cmpd="sng" algn="ctr">
                      <a:solidFill>
                        <a:schemeClr val="bg2">
                          <a:lumMod val="50000"/>
                        </a:schemeClr>
                      </a:solidFill>
                      <a:prstDash val="solid"/>
                      <a:round/>
                      <a:headEnd type="none" w="med" len="med"/>
                      <a:tailEnd type="none" w="med" len="med"/>
                    </a:lnB>
                  </a:tcPr>
                </a:tc>
                <a:tc>
                  <a:txBody>
                    <a:bodyPr/>
                    <a:lstStyle/>
                    <a:p>
                      <a:pPr algn="ctr"/>
                      <a:endParaRPr lang="en-US" sz="1400" dirty="0">
                        <a:solidFill>
                          <a:schemeClr val="bg1"/>
                        </a:solidFill>
                      </a:endParaRPr>
                    </a:p>
                  </a:txBody>
                  <a:tcPr>
                    <a:lnL w="12700" cap="flat" cmpd="sng" algn="ctr">
                      <a:solidFill>
                        <a:schemeClr val="bg2">
                          <a:lumMod val="50000"/>
                        </a:schemeClr>
                      </a:solidFill>
                      <a:prstDash val="solid"/>
                      <a:round/>
                      <a:headEnd type="none" w="med" len="med"/>
                      <a:tailEnd type="none" w="med" len="med"/>
                    </a:lnL>
                    <a:lnR w="12700" cap="flat" cmpd="sng" algn="ctr">
                      <a:solidFill>
                        <a:schemeClr val="bg2">
                          <a:lumMod val="50000"/>
                        </a:schemeClr>
                      </a:solidFill>
                      <a:prstDash val="solid"/>
                      <a:round/>
                      <a:headEnd type="none" w="med" len="med"/>
                      <a:tailEnd type="none" w="med" len="med"/>
                    </a:lnR>
                    <a:lnT w="12700" cap="flat" cmpd="sng" algn="ctr">
                      <a:solidFill>
                        <a:schemeClr val="bg2">
                          <a:lumMod val="50000"/>
                        </a:schemeClr>
                      </a:solidFill>
                      <a:prstDash val="solid"/>
                      <a:round/>
                      <a:headEnd type="none" w="med" len="med"/>
                      <a:tailEnd type="none" w="med" len="med"/>
                    </a:lnT>
                    <a:lnB w="12700" cap="flat" cmpd="sng" algn="ctr">
                      <a:solidFill>
                        <a:schemeClr val="bg2">
                          <a:lumMod val="50000"/>
                        </a:schemeClr>
                      </a:solidFill>
                      <a:prstDash val="solid"/>
                      <a:round/>
                      <a:headEnd type="none" w="med" len="med"/>
                      <a:tailEnd type="none" w="med" len="med"/>
                    </a:lnB>
                  </a:tcPr>
                </a:tc>
                <a:tc>
                  <a:txBody>
                    <a:bodyPr/>
                    <a:lstStyle/>
                    <a:p>
                      <a:pPr algn="ctr"/>
                      <a:endParaRPr lang="en-US" sz="1400" dirty="0">
                        <a:solidFill>
                          <a:schemeClr val="bg1"/>
                        </a:solidFill>
                      </a:endParaRPr>
                    </a:p>
                  </a:txBody>
                  <a:tcPr>
                    <a:lnL w="12700" cap="flat" cmpd="sng" algn="ctr">
                      <a:solidFill>
                        <a:schemeClr val="bg2">
                          <a:lumMod val="50000"/>
                        </a:schemeClr>
                      </a:solidFill>
                      <a:prstDash val="solid"/>
                      <a:round/>
                      <a:headEnd type="none" w="med" len="med"/>
                      <a:tailEnd type="none" w="med" len="med"/>
                    </a:lnL>
                    <a:lnR w="12700" cap="flat" cmpd="sng" algn="ctr">
                      <a:solidFill>
                        <a:schemeClr val="bg2">
                          <a:lumMod val="50000"/>
                        </a:schemeClr>
                      </a:solidFill>
                      <a:prstDash val="solid"/>
                      <a:round/>
                      <a:headEnd type="none" w="med" len="med"/>
                      <a:tailEnd type="none" w="med" len="med"/>
                    </a:lnR>
                    <a:lnT w="12700" cap="flat" cmpd="sng" algn="ctr">
                      <a:solidFill>
                        <a:schemeClr val="bg2">
                          <a:lumMod val="50000"/>
                        </a:schemeClr>
                      </a:solidFill>
                      <a:prstDash val="solid"/>
                      <a:round/>
                      <a:headEnd type="none" w="med" len="med"/>
                      <a:tailEnd type="none" w="med" len="med"/>
                    </a:lnT>
                    <a:lnB w="12700" cap="flat" cmpd="sng" algn="ctr">
                      <a:solidFill>
                        <a:schemeClr val="bg2">
                          <a:lumMod val="50000"/>
                        </a:schemeClr>
                      </a:solidFill>
                      <a:prstDash val="solid"/>
                      <a:round/>
                      <a:headEnd type="none" w="med" len="med"/>
                      <a:tailEnd type="none" w="med" len="med"/>
                    </a:lnB>
                  </a:tcPr>
                </a:tc>
                <a:tc>
                  <a:txBody>
                    <a:bodyPr/>
                    <a:lstStyle/>
                    <a:p>
                      <a:pPr algn="ctr"/>
                      <a:endParaRPr lang="en-US" sz="1400" dirty="0">
                        <a:solidFill>
                          <a:schemeClr val="bg1"/>
                        </a:solidFill>
                      </a:endParaRPr>
                    </a:p>
                  </a:txBody>
                  <a:tcPr>
                    <a:lnL w="12700" cap="flat" cmpd="sng" algn="ctr">
                      <a:solidFill>
                        <a:schemeClr val="bg2">
                          <a:lumMod val="50000"/>
                        </a:schemeClr>
                      </a:solidFill>
                      <a:prstDash val="solid"/>
                      <a:round/>
                      <a:headEnd type="none" w="med" len="med"/>
                      <a:tailEnd type="none" w="med" len="med"/>
                    </a:lnL>
                    <a:lnR w="12700" cap="flat" cmpd="sng" algn="ctr">
                      <a:solidFill>
                        <a:schemeClr val="bg2">
                          <a:lumMod val="50000"/>
                        </a:schemeClr>
                      </a:solidFill>
                      <a:prstDash val="solid"/>
                      <a:round/>
                      <a:headEnd type="none" w="med" len="med"/>
                      <a:tailEnd type="none" w="med" len="med"/>
                    </a:lnR>
                    <a:lnT w="12700" cap="flat" cmpd="sng" algn="ctr">
                      <a:solidFill>
                        <a:schemeClr val="bg2">
                          <a:lumMod val="50000"/>
                        </a:schemeClr>
                      </a:solidFill>
                      <a:prstDash val="solid"/>
                      <a:round/>
                      <a:headEnd type="none" w="med" len="med"/>
                      <a:tailEnd type="none" w="med" len="med"/>
                    </a:lnT>
                    <a:lnB w="12700" cap="flat" cmpd="sng" algn="ctr">
                      <a:solidFill>
                        <a:schemeClr val="bg2">
                          <a:lumMod val="50000"/>
                        </a:schemeClr>
                      </a:solidFill>
                      <a:prstDash val="solid"/>
                      <a:round/>
                      <a:headEnd type="none" w="med" len="med"/>
                      <a:tailEnd type="none" w="med" len="med"/>
                    </a:lnB>
                  </a:tcPr>
                </a:tc>
                <a:tc>
                  <a:txBody>
                    <a:bodyPr/>
                    <a:lstStyle/>
                    <a:p>
                      <a:pPr algn="ctr"/>
                      <a:endParaRPr lang="en-US" sz="1400" dirty="0">
                        <a:solidFill>
                          <a:schemeClr val="bg1"/>
                        </a:solidFill>
                      </a:endParaRPr>
                    </a:p>
                  </a:txBody>
                  <a:tcPr>
                    <a:lnL w="12700" cap="flat" cmpd="sng" algn="ctr">
                      <a:solidFill>
                        <a:schemeClr val="bg2">
                          <a:lumMod val="50000"/>
                        </a:schemeClr>
                      </a:solidFill>
                      <a:prstDash val="solid"/>
                      <a:round/>
                      <a:headEnd type="none" w="med" len="med"/>
                      <a:tailEnd type="none" w="med" len="med"/>
                    </a:lnL>
                    <a:lnR w="12700" cap="flat" cmpd="sng" algn="ctr">
                      <a:solidFill>
                        <a:schemeClr val="bg2">
                          <a:lumMod val="50000"/>
                        </a:schemeClr>
                      </a:solidFill>
                      <a:prstDash val="solid"/>
                      <a:round/>
                      <a:headEnd type="none" w="med" len="med"/>
                      <a:tailEnd type="none" w="med" len="med"/>
                    </a:lnR>
                    <a:lnT w="12700" cap="flat" cmpd="sng" algn="ctr">
                      <a:solidFill>
                        <a:schemeClr val="bg2">
                          <a:lumMod val="50000"/>
                        </a:schemeClr>
                      </a:solidFill>
                      <a:prstDash val="solid"/>
                      <a:round/>
                      <a:headEnd type="none" w="med" len="med"/>
                      <a:tailEnd type="none" w="med" len="med"/>
                    </a:lnT>
                    <a:lnB w="12700" cap="flat" cmpd="sng" algn="ctr">
                      <a:solidFill>
                        <a:schemeClr val="bg2">
                          <a:lumMod val="50000"/>
                        </a:schemeClr>
                      </a:solidFill>
                      <a:prstDash val="solid"/>
                      <a:round/>
                      <a:headEnd type="none" w="med" len="med"/>
                      <a:tailEnd type="none" w="med" len="med"/>
                    </a:lnB>
                  </a:tcPr>
                </a:tc>
                <a:tc>
                  <a:txBody>
                    <a:bodyPr/>
                    <a:lstStyle/>
                    <a:p>
                      <a:pPr algn="ctr"/>
                      <a:endParaRPr lang="en-US" sz="1400">
                        <a:solidFill>
                          <a:schemeClr val="bg1"/>
                        </a:solidFill>
                      </a:endParaRPr>
                    </a:p>
                  </a:txBody>
                  <a:tcPr>
                    <a:lnL w="12700" cap="flat" cmpd="sng" algn="ctr">
                      <a:solidFill>
                        <a:schemeClr val="bg2">
                          <a:lumMod val="50000"/>
                        </a:schemeClr>
                      </a:solidFill>
                      <a:prstDash val="solid"/>
                      <a:round/>
                      <a:headEnd type="none" w="med" len="med"/>
                      <a:tailEnd type="none" w="med" len="med"/>
                    </a:lnL>
                    <a:lnR w="12700" cap="flat" cmpd="sng" algn="ctr">
                      <a:solidFill>
                        <a:schemeClr val="bg2">
                          <a:lumMod val="50000"/>
                        </a:schemeClr>
                      </a:solidFill>
                      <a:prstDash val="solid"/>
                      <a:round/>
                      <a:headEnd type="none" w="med" len="med"/>
                      <a:tailEnd type="none" w="med" len="med"/>
                    </a:lnR>
                    <a:lnT w="12700" cap="flat" cmpd="sng" algn="ctr">
                      <a:solidFill>
                        <a:schemeClr val="bg2">
                          <a:lumMod val="50000"/>
                        </a:schemeClr>
                      </a:solidFill>
                      <a:prstDash val="solid"/>
                      <a:round/>
                      <a:headEnd type="none" w="med" len="med"/>
                      <a:tailEnd type="none" w="med" len="med"/>
                    </a:lnT>
                    <a:lnB w="12700" cap="flat" cmpd="sng" algn="ctr">
                      <a:solidFill>
                        <a:schemeClr val="bg2">
                          <a:lumMod val="50000"/>
                        </a:schemeClr>
                      </a:solidFill>
                      <a:prstDash val="solid"/>
                      <a:round/>
                      <a:headEnd type="none" w="med" len="med"/>
                      <a:tailEnd type="none" w="med" len="med"/>
                    </a:lnB>
                  </a:tcPr>
                </a:tc>
                <a:tc>
                  <a:txBody>
                    <a:bodyPr/>
                    <a:lstStyle/>
                    <a:p>
                      <a:pPr algn="ctr"/>
                      <a:endParaRPr lang="en-US" sz="1400">
                        <a:solidFill>
                          <a:schemeClr val="bg1"/>
                        </a:solidFill>
                      </a:endParaRPr>
                    </a:p>
                  </a:txBody>
                  <a:tcPr>
                    <a:lnL w="12700" cap="flat" cmpd="sng" algn="ctr">
                      <a:solidFill>
                        <a:schemeClr val="bg2">
                          <a:lumMod val="50000"/>
                        </a:schemeClr>
                      </a:solidFill>
                      <a:prstDash val="solid"/>
                      <a:round/>
                      <a:headEnd type="none" w="med" len="med"/>
                      <a:tailEnd type="none" w="med" len="med"/>
                    </a:lnL>
                    <a:lnR w="12700" cap="flat" cmpd="sng" algn="ctr">
                      <a:solidFill>
                        <a:schemeClr val="bg2">
                          <a:lumMod val="50000"/>
                        </a:schemeClr>
                      </a:solidFill>
                      <a:prstDash val="solid"/>
                      <a:round/>
                      <a:headEnd type="none" w="med" len="med"/>
                      <a:tailEnd type="none" w="med" len="med"/>
                    </a:lnR>
                    <a:lnT w="12700" cap="flat" cmpd="sng" algn="ctr">
                      <a:solidFill>
                        <a:schemeClr val="bg2">
                          <a:lumMod val="50000"/>
                        </a:schemeClr>
                      </a:solidFill>
                      <a:prstDash val="solid"/>
                      <a:round/>
                      <a:headEnd type="none" w="med" len="med"/>
                      <a:tailEnd type="none" w="med" len="med"/>
                    </a:lnT>
                    <a:lnB w="12700" cap="flat" cmpd="sng" algn="ctr">
                      <a:solidFill>
                        <a:schemeClr val="bg2">
                          <a:lumMod val="50000"/>
                        </a:schemeClr>
                      </a:solidFill>
                      <a:prstDash val="solid"/>
                      <a:round/>
                      <a:headEnd type="none" w="med" len="med"/>
                      <a:tailEnd type="none" w="med" len="med"/>
                    </a:lnB>
                  </a:tcPr>
                </a:tc>
                <a:extLst>
                  <a:ext uri="{0D108BD9-81ED-4DB2-BD59-A6C34878D82A}">
                    <a16:rowId xmlns:a16="http://schemas.microsoft.com/office/drawing/2014/main" val="1771468250"/>
                  </a:ext>
                </a:extLst>
              </a:tr>
              <a:tr h="351111">
                <a:tc>
                  <a:txBody>
                    <a:bodyPr/>
                    <a:lstStyle/>
                    <a:p>
                      <a:r>
                        <a:rPr lang="en-US" sz="1400" dirty="0">
                          <a:solidFill>
                            <a:schemeClr val="bg1"/>
                          </a:solidFill>
                        </a:rPr>
                        <a:t>Sorghum</a:t>
                      </a:r>
                    </a:p>
                  </a:txBody>
                  <a:tcPr>
                    <a:lnL w="12700" cap="flat" cmpd="sng" algn="ctr">
                      <a:solidFill>
                        <a:schemeClr val="bg2">
                          <a:lumMod val="50000"/>
                        </a:schemeClr>
                      </a:solidFill>
                      <a:prstDash val="solid"/>
                      <a:round/>
                      <a:headEnd type="none" w="med" len="med"/>
                      <a:tailEnd type="none" w="med" len="med"/>
                    </a:lnL>
                    <a:lnR w="12700" cap="flat" cmpd="sng" algn="ctr">
                      <a:solidFill>
                        <a:schemeClr val="bg2">
                          <a:lumMod val="50000"/>
                        </a:schemeClr>
                      </a:solidFill>
                      <a:prstDash val="solid"/>
                      <a:round/>
                      <a:headEnd type="none" w="med" len="med"/>
                      <a:tailEnd type="none" w="med" len="med"/>
                    </a:lnR>
                    <a:lnT w="12700" cap="flat" cmpd="sng" algn="ctr">
                      <a:solidFill>
                        <a:schemeClr val="bg2">
                          <a:lumMod val="50000"/>
                        </a:schemeClr>
                      </a:solidFill>
                      <a:prstDash val="solid"/>
                      <a:round/>
                      <a:headEnd type="none" w="med" len="med"/>
                      <a:tailEnd type="none" w="med" len="med"/>
                    </a:lnT>
                    <a:lnB w="12700" cap="flat" cmpd="sng" algn="ctr">
                      <a:solidFill>
                        <a:schemeClr val="bg2">
                          <a:lumMod val="50000"/>
                        </a:schemeClr>
                      </a:solidFill>
                      <a:prstDash val="solid"/>
                      <a:round/>
                      <a:headEnd type="none" w="med" len="med"/>
                      <a:tailEnd type="none" w="med" len="med"/>
                    </a:lnB>
                  </a:tcPr>
                </a:tc>
                <a:tc>
                  <a:txBody>
                    <a:bodyPr/>
                    <a:lstStyle/>
                    <a:p>
                      <a:pPr algn="ctr"/>
                      <a:r>
                        <a:rPr lang="en-US" sz="1400" dirty="0">
                          <a:solidFill>
                            <a:schemeClr val="bg1"/>
                          </a:solidFill>
                        </a:rPr>
                        <a:t>x</a:t>
                      </a:r>
                    </a:p>
                  </a:txBody>
                  <a:tcPr>
                    <a:lnL w="12700" cap="flat" cmpd="sng" algn="ctr">
                      <a:solidFill>
                        <a:schemeClr val="bg2">
                          <a:lumMod val="50000"/>
                        </a:schemeClr>
                      </a:solidFill>
                      <a:prstDash val="solid"/>
                      <a:round/>
                      <a:headEnd type="none" w="med" len="med"/>
                      <a:tailEnd type="none" w="med" len="med"/>
                    </a:lnL>
                    <a:lnR w="12700" cap="flat" cmpd="sng" algn="ctr">
                      <a:solidFill>
                        <a:schemeClr val="bg2">
                          <a:lumMod val="50000"/>
                        </a:schemeClr>
                      </a:solidFill>
                      <a:prstDash val="solid"/>
                      <a:round/>
                      <a:headEnd type="none" w="med" len="med"/>
                      <a:tailEnd type="none" w="med" len="med"/>
                    </a:lnR>
                    <a:lnT w="12700" cap="flat" cmpd="sng" algn="ctr">
                      <a:solidFill>
                        <a:schemeClr val="bg2">
                          <a:lumMod val="50000"/>
                        </a:schemeClr>
                      </a:solidFill>
                      <a:prstDash val="solid"/>
                      <a:round/>
                      <a:headEnd type="none" w="med" len="med"/>
                      <a:tailEnd type="none" w="med" len="med"/>
                    </a:lnT>
                    <a:lnB w="12700" cap="flat" cmpd="sng" algn="ctr">
                      <a:solidFill>
                        <a:schemeClr val="bg2">
                          <a:lumMod val="50000"/>
                        </a:schemeClr>
                      </a:solidFill>
                      <a:prstDash val="solid"/>
                      <a:round/>
                      <a:headEnd type="none" w="med" len="med"/>
                      <a:tailEnd type="none" w="med" len="med"/>
                    </a:lnB>
                  </a:tcPr>
                </a:tc>
                <a:tc>
                  <a:txBody>
                    <a:bodyPr/>
                    <a:lstStyle/>
                    <a:p>
                      <a:pPr algn="ctr"/>
                      <a:r>
                        <a:rPr lang="en-US" sz="1400" dirty="0">
                          <a:solidFill>
                            <a:schemeClr val="bg1"/>
                          </a:solidFill>
                        </a:rPr>
                        <a:t>x</a:t>
                      </a:r>
                    </a:p>
                  </a:txBody>
                  <a:tcPr>
                    <a:lnL w="12700" cap="flat" cmpd="sng" algn="ctr">
                      <a:solidFill>
                        <a:schemeClr val="bg2">
                          <a:lumMod val="50000"/>
                        </a:schemeClr>
                      </a:solidFill>
                      <a:prstDash val="solid"/>
                      <a:round/>
                      <a:headEnd type="none" w="med" len="med"/>
                      <a:tailEnd type="none" w="med" len="med"/>
                    </a:lnL>
                    <a:lnR w="12700" cap="flat" cmpd="sng" algn="ctr">
                      <a:solidFill>
                        <a:schemeClr val="bg2">
                          <a:lumMod val="50000"/>
                        </a:schemeClr>
                      </a:solidFill>
                      <a:prstDash val="solid"/>
                      <a:round/>
                      <a:headEnd type="none" w="med" len="med"/>
                      <a:tailEnd type="none" w="med" len="med"/>
                    </a:lnR>
                    <a:lnT w="12700" cap="flat" cmpd="sng" algn="ctr">
                      <a:solidFill>
                        <a:schemeClr val="bg2">
                          <a:lumMod val="50000"/>
                        </a:schemeClr>
                      </a:solidFill>
                      <a:prstDash val="solid"/>
                      <a:round/>
                      <a:headEnd type="none" w="med" len="med"/>
                      <a:tailEnd type="none" w="med" len="med"/>
                    </a:lnT>
                    <a:lnB w="12700" cap="flat" cmpd="sng" algn="ctr">
                      <a:solidFill>
                        <a:schemeClr val="bg2">
                          <a:lumMod val="50000"/>
                        </a:schemeClr>
                      </a:solidFill>
                      <a:prstDash val="solid"/>
                      <a:round/>
                      <a:headEnd type="none" w="med" len="med"/>
                      <a:tailEnd type="none" w="med" len="med"/>
                    </a:lnB>
                  </a:tcPr>
                </a:tc>
                <a:tc>
                  <a:txBody>
                    <a:bodyPr/>
                    <a:lstStyle/>
                    <a:p>
                      <a:pPr algn="ctr"/>
                      <a:endParaRPr lang="en-US" sz="1400" dirty="0">
                        <a:solidFill>
                          <a:schemeClr val="bg1"/>
                        </a:solidFill>
                      </a:endParaRPr>
                    </a:p>
                  </a:txBody>
                  <a:tcPr>
                    <a:lnL w="12700" cap="flat" cmpd="sng" algn="ctr">
                      <a:solidFill>
                        <a:schemeClr val="bg2">
                          <a:lumMod val="50000"/>
                        </a:schemeClr>
                      </a:solidFill>
                      <a:prstDash val="solid"/>
                      <a:round/>
                      <a:headEnd type="none" w="med" len="med"/>
                      <a:tailEnd type="none" w="med" len="med"/>
                    </a:lnL>
                    <a:lnR w="12700" cap="flat" cmpd="sng" algn="ctr">
                      <a:solidFill>
                        <a:schemeClr val="bg2">
                          <a:lumMod val="50000"/>
                        </a:schemeClr>
                      </a:solidFill>
                      <a:prstDash val="solid"/>
                      <a:round/>
                      <a:headEnd type="none" w="med" len="med"/>
                      <a:tailEnd type="none" w="med" len="med"/>
                    </a:lnR>
                    <a:lnT w="12700" cap="flat" cmpd="sng" algn="ctr">
                      <a:solidFill>
                        <a:schemeClr val="bg2">
                          <a:lumMod val="50000"/>
                        </a:schemeClr>
                      </a:solidFill>
                      <a:prstDash val="solid"/>
                      <a:round/>
                      <a:headEnd type="none" w="med" len="med"/>
                      <a:tailEnd type="none" w="med" len="med"/>
                    </a:lnT>
                    <a:lnB w="12700" cap="flat" cmpd="sng" algn="ctr">
                      <a:solidFill>
                        <a:schemeClr val="bg2">
                          <a:lumMod val="50000"/>
                        </a:schemeClr>
                      </a:solidFill>
                      <a:prstDash val="solid"/>
                      <a:round/>
                      <a:headEnd type="none" w="med" len="med"/>
                      <a:tailEnd type="none" w="med" len="med"/>
                    </a:lnB>
                  </a:tcPr>
                </a:tc>
                <a:tc>
                  <a:txBody>
                    <a:bodyPr/>
                    <a:lstStyle/>
                    <a:p>
                      <a:pPr algn="ctr"/>
                      <a:endParaRPr lang="en-US" sz="1400">
                        <a:solidFill>
                          <a:schemeClr val="bg1"/>
                        </a:solidFill>
                      </a:endParaRPr>
                    </a:p>
                  </a:txBody>
                  <a:tcPr>
                    <a:lnL w="12700" cap="flat" cmpd="sng" algn="ctr">
                      <a:solidFill>
                        <a:schemeClr val="bg2">
                          <a:lumMod val="50000"/>
                        </a:schemeClr>
                      </a:solidFill>
                      <a:prstDash val="solid"/>
                      <a:round/>
                      <a:headEnd type="none" w="med" len="med"/>
                      <a:tailEnd type="none" w="med" len="med"/>
                    </a:lnL>
                    <a:lnR w="12700" cap="flat" cmpd="sng" algn="ctr">
                      <a:solidFill>
                        <a:schemeClr val="bg2">
                          <a:lumMod val="50000"/>
                        </a:schemeClr>
                      </a:solidFill>
                      <a:prstDash val="solid"/>
                      <a:round/>
                      <a:headEnd type="none" w="med" len="med"/>
                      <a:tailEnd type="none" w="med" len="med"/>
                    </a:lnR>
                    <a:lnT w="12700" cap="flat" cmpd="sng" algn="ctr">
                      <a:solidFill>
                        <a:schemeClr val="bg2">
                          <a:lumMod val="50000"/>
                        </a:schemeClr>
                      </a:solidFill>
                      <a:prstDash val="solid"/>
                      <a:round/>
                      <a:headEnd type="none" w="med" len="med"/>
                      <a:tailEnd type="none" w="med" len="med"/>
                    </a:lnT>
                    <a:lnB w="12700" cap="flat" cmpd="sng" algn="ctr">
                      <a:solidFill>
                        <a:schemeClr val="bg2">
                          <a:lumMod val="50000"/>
                        </a:schemeClr>
                      </a:solidFill>
                      <a:prstDash val="solid"/>
                      <a:round/>
                      <a:headEnd type="none" w="med" len="med"/>
                      <a:tailEnd type="none" w="med" len="med"/>
                    </a:lnB>
                  </a:tcPr>
                </a:tc>
                <a:tc>
                  <a:txBody>
                    <a:bodyPr/>
                    <a:lstStyle/>
                    <a:p>
                      <a:pPr algn="ctr"/>
                      <a:endParaRPr lang="en-US" sz="1400" dirty="0">
                        <a:solidFill>
                          <a:schemeClr val="bg1"/>
                        </a:solidFill>
                      </a:endParaRPr>
                    </a:p>
                  </a:txBody>
                  <a:tcPr>
                    <a:lnL w="12700" cap="flat" cmpd="sng" algn="ctr">
                      <a:solidFill>
                        <a:schemeClr val="bg2">
                          <a:lumMod val="50000"/>
                        </a:schemeClr>
                      </a:solidFill>
                      <a:prstDash val="solid"/>
                      <a:round/>
                      <a:headEnd type="none" w="med" len="med"/>
                      <a:tailEnd type="none" w="med" len="med"/>
                    </a:lnL>
                    <a:lnR w="12700" cap="flat" cmpd="sng" algn="ctr">
                      <a:solidFill>
                        <a:schemeClr val="bg2">
                          <a:lumMod val="50000"/>
                        </a:schemeClr>
                      </a:solidFill>
                      <a:prstDash val="solid"/>
                      <a:round/>
                      <a:headEnd type="none" w="med" len="med"/>
                      <a:tailEnd type="none" w="med" len="med"/>
                    </a:lnR>
                    <a:lnT w="12700" cap="flat" cmpd="sng" algn="ctr">
                      <a:solidFill>
                        <a:schemeClr val="bg2">
                          <a:lumMod val="50000"/>
                        </a:schemeClr>
                      </a:solidFill>
                      <a:prstDash val="solid"/>
                      <a:round/>
                      <a:headEnd type="none" w="med" len="med"/>
                      <a:tailEnd type="none" w="med" len="med"/>
                    </a:lnT>
                    <a:lnB w="12700" cap="flat" cmpd="sng" algn="ctr">
                      <a:solidFill>
                        <a:schemeClr val="bg2">
                          <a:lumMod val="50000"/>
                        </a:schemeClr>
                      </a:solidFill>
                      <a:prstDash val="solid"/>
                      <a:round/>
                      <a:headEnd type="none" w="med" len="med"/>
                      <a:tailEnd type="none" w="med" len="med"/>
                    </a:lnB>
                  </a:tcPr>
                </a:tc>
                <a:tc>
                  <a:txBody>
                    <a:bodyPr/>
                    <a:lstStyle/>
                    <a:p>
                      <a:pPr algn="ctr"/>
                      <a:endParaRPr lang="en-US" sz="1400" dirty="0">
                        <a:solidFill>
                          <a:schemeClr val="bg1"/>
                        </a:solidFill>
                      </a:endParaRPr>
                    </a:p>
                  </a:txBody>
                  <a:tcPr>
                    <a:lnL w="12700" cap="flat" cmpd="sng" algn="ctr">
                      <a:solidFill>
                        <a:schemeClr val="bg2">
                          <a:lumMod val="50000"/>
                        </a:schemeClr>
                      </a:solidFill>
                      <a:prstDash val="solid"/>
                      <a:round/>
                      <a:headEnd type="none" w="med" len="med"/>
                      <a:tailEnd type="none" w="med" len="med"/>
                    </a:lnL>
                    <a:lnR w="12700" cap="flat" cmpd="sng" algn="ctr">
                      <a:solidFill>
                        <a:schemeClr val="bg2">
                          <a:lumMod val="50000"/>
                        </a:schemeClr>
                      </a:solidFill>
                      <a:prstDash val="solid"/>
                      <a:round/>
                      <a:headEnd type="none" w="med" len="med"/>
                      <a:tailEnd type="none" w="med" len="med"/>
                    </a:lnR>
                    <a:lnT w="12700" cap="flat" cmpd="sng" algn="ctr">
                      <a:solidFill>
                        <a:schemeClr val="bg2">
                          <a:lumMod val="50000"/>
                        </a:schemeClr>
                      </a:solidFill>
                      <a:prstDash val="solid"/>
                      <a:round/>
                      <a:headEnd type="none" w="med" len="med"/>
                      <a:tailEnd type="none" w="med" len="med"/>
                    </a:lnT>
                    <a:lnB w="12700" cap="flat" cmpd="sng" algn="ctr">
                      <a:solidFill>
                        <a:schemeClr val="bg2">
                          <a:lumMod val="50000"/>
                        </a:schemeClr>
                      </a:solidFill>
                      <a:prstDash val="solid"/>
                      <a:round/>
                      <a:headEnd type="none" w="med" len="med"/>
                      <a:tailEnd type="none" w="med" len="med"/>
                    </a:lnB>
                  </a:tcPr>
                </a:tc>
                <a:tc>
                  <a:txBody>
                    <a:bodyPr/>
                    <a:lstStyle/>
                    <a:p>
                      <a:pPr algn="ctr"/>
                      <a:endParaRPr lang="en-US" sz="1400">
                        <a:solidFill>
                          <a:schemeClr val="bg1"/>
                        </a:solidFill>
                      </a:endParaRPr>
                    </a:p>
                  </a:txBody>
                  <a:tcPr>
                    <a:lnL w="12700" cap="flat" cmpd="sng" algn="ctr">
                      <a:solidFill>
                        <a:schemeClr val="bg2">
                          <a:lumMod val="50000"/>
                        </a:schemeClr>
                      </a:solidFill>
                      <a:prstDash val="solid"/>
                      <a:round/>
                      <a:headEnd type="none" w="med" len="med"/>
                      <a:tailEnd type="none" w="med" len="med"/>
                    </a:lnL>
                    <a:lnR w="12700" cap="flat" cmpd="sng" algn="ctr">
                      <a:solidFill>
                        <a:schemeClr val="bg2">
                          <a:lumMod val="50000"/>
                        </a:schemeClr>
                      </a:solidFill>
                      <a:prstDash val="solid"/>
                      <a:round/>
                      <a:headEnd type="none" w="med" len="med"/>
                      <a:tailEnd type="none" w="med" len="med"/>
                    </a:lnR>
                    <a:lnT w="12700" cap="flat" cmpd="sng" algn="ctr">
                      <a:solidFill>
                        <a:schemeClr val="bg2">
                          <a:lumMod val="50000"/>
                        </a:schemeClr>
                      </a:solidFill>
                      <a:prstDash val="solid"/>
                      <a:round/>
                      <a:headEnd type="none" w="med" len="med"/>
                      <a:tailEnd type="none" w="med" len="med"/>
                    </a:lnT>
                    <a:lnB w="12700" cap="flat" cmpd="sng" algn="ctr">
                      <a:solidFill>
                        <a:schemeClr val="bg2">
                          <a:lumMod val="50000"/>
                        </a:schemeClr>
                      </a:solidFill>
                      <a:prstDash val="solid"/>
                      <a:round/>
                      <a:headEnd type="none" w="med" len="med"/>
                      <a:tailEnd type="none" w="med" len="med"/>
                    </a:lnB>
                  </a:tcPr>
                </a:tc>
                <a:extLst>
                  <a:ext uri="{0D108BD9-81ED-4DB2-BD59-A6C34878D82A}">
                    <a16:rowId xmlns:a16="http://schemas.microsoft.com/office/drawing/2014/main" val="3711829714"/>
                  </a:ext>
                </a:extLst>
              </a:tr>
              <a:tr h="614444">
                <a:tc>
                  <a:txBody>
                    <a:bodyPr/>
                    <a:lstStyle/>
                    <a:p>
                      <a:r>
                        <a:rPr lang="en-US" sz="1400" dirty="0">
                          <a:solidFill>
                            <a:schemeClr val="bg1"/>
                          </a:solidFill>
                        </a:rPr>
                        <a:t>Poultry &amp;</a:t>
                      </a:r>
                      <a:r>
                        <a:rPr lang="en-US" sz="1400" baseline="0" dirty="0">
                          <a:solidFill>
                            <a:schemeClr val="bg1"/>
                          </a:solidFill>
                        </a:rPr>
                        <a:t> canola oil</a:t>
                      </a:r>
                      <a:endParaRPr lang="en-US" sz="1400" dirty="0">
                        <a:solidFill>
                          <a:schemeClr val="bg1"/>
                        </a:solidFill>
                      </a:endParaRPr>
                    </a:p>
                  </a:txBody>
                  <a:tcPr>
                    <a:lnL w="12700" cap="flat" cmpd="sng" algn="ctr">
                      <a:solidFill>
                        <a:schemeClr val="bg2">
                          <a:lumMod val="50000"/>
                        </a:schemeClr>
                      </a:solidFill>
                      <a:prstDash val="solid"/>
                      <a:round/>
                      <a:headEnd type="none" w="med" len="med"/>
                      <a:tailEnd type="none" w="med" len="med"/>
                    </a:lnL>
                    <a:lnR w="12700" cap="flat" cmpd="sng" algn="ctr">
                      <a:solidFill>
                        <a:schemeClr val="bg2">
                          <a:lumMod val="50000"/>
                        </a:schemeClr>
                      </a:solidFill>
                      <a:prstDash val="solid"/>
                      <a:round/>
                      <a:headEnd type="none" w="med" len="med"/>
                      <a:tailEnd type="none" w="med" len="med"/>
                    </a:lnR>
                    <a:lnT w="12700" cap="flat" cmpd="sng" algn="ctr">
                      <a:solidFill>
                        <a:schemeClr val="bg2">
                          <a:lumMod val="50000"/>
                        </a:schemeClr>
                      </a:solidFill>
                      <a:prstDash val="solid"/>
                      <a:round/>
                      <a:headEnd type="none" w="med" len="med"/>
                      <a:tailEnd type="none" w="med" len="med"/>
                    </a:lnT>
                    <a:lnB w="12700" cap="flat" cmpd="sng" algn="ctr">
                      <a:solidFill>
                        <a:schemeClr val="bg2">
                          <a:lumMod val="50000"/>
                        </a:schemeClr>
                      </a:solidFill>
                      <a:prstDash val="solid"/>
                      <a:round/>
                      <a:headEnd type="none" w="med" len="med"/>
                      <a:tailEnd type="none" w="med" len="med"/>
                    </a:lnB>
                  </a:tcPr>
                </a:tc>
                <a:tc>
                  <a:txBody>
                    <a:bodyPr/>
                    <a:lstStyle/>
                    <a:p>
                      <a:pPr algn="ctr"/>
                      <a:r>
                        <a:rPr lang="en-US" sz="1400" dirty="0">
                          <a:solidFill>
                            <a:schemeClr val="bg1"/>
                          </a:solidFill>
                        </a:rPr>
                        <a:t>x</a:t>
                      </a:r>
                    </a:p>
                  </a:txBody>
                  <a:tcPr>
                    <a:lnL w="12700" cap="flat" cmpd="sng" algn="ctr">
                      <a:solidFill>
                        <a:schemeClr val="bg2">
                          <a:lumMod val="50000"/>
                        </a:schemeClr>
                      </a:solidFill>
                      <a:prstDash val="solid"/>
                      <a:round/>
                      <a:headEnd type="none" w="med" len="med"/>
                      <a:tailEnd type="none" w="med" len="med"/>
                    </a:lnL>
                    <a:lnR w="12700" cap="flat" cmpd="sng" algn="ctr">
                      <a:solidFill>
                        <a:schemeClr val="bg2">
                          <a:lumMod val="50000"/>
                        </a:schemeClr>
                      </a:solidFill>
                      <a:prstDash val="solid"/>
                      <a:round/>
                      <a:headEnd type="none" w="med" len="med"/>
                      <a:tailEnd type="none" w="med" len="med"/>
                    </a:lnR>
                    <a:lnT w="12700" cap="flat" cmpd="sng" algn="ctr">
                      <a:solidFill>
                        <a:schemeClr val="bg2">
                          <a:lumMod val="50000"/>
                        </a:schemeClr>
                      </a:solidFill>
                      <a:prstDash val="solid"/>
                      <a:round/>
                      <a:headEnd type="none" w="med" len="med"/>
                      <a:tailEnd type="none" w="med" len="med"/>
                    </a:lnT>
                    <a:lnB w="12700" cap="flat" cmpd="sng" algn="ctr">
                      <a:solidFill>
                        <a:schemeClr val="bg2">
                          <a:lumMod val="50000"/>
                        </a:schemeClr>
                      </a:solidFill>
                      <a:prstDash val="solid"/>
                      <a:round/>
                      <a:headEnd type="none" w="med" len="med"/>
                      <a:tailEnd type="none" w="med" len="med"/>
                    </a:lnB>
                  </a:tcPr>
                </a:tc>
                <a:tc>
                  <a:txBody>
                    <a:bodyPr/>
                    <a:lstStyle/>
                    <a:p>
                      <a:pPr algn="ctr"/>
                      <a:r>
                        <a:rPr lang="en-US" sz="1400" dirty="0">
                          <a:solidFill>
                            <a:schemeClr val="bg1"/>
                          </a:solidFill>
                        </a:rPr>
                        <a:t>x</a:t>
                      </a:r>
                    </a:p>
                  </a:txBody>
                  <a:tcPr>
                    <a:lnL w="12700" cap="flat" cmpd="sng" algn="ctr">
                      <a:solidFill>
                        <a:schemeClr val="bg2">
                          <a:lumMod val="50000"/>
                        </a:schemeClr>
                      </a:solidFill>
                      <a:prstDash val="solid"/>
                      <a:round/>
                      <a:headEnd type="none" w="med" len="med"/>
                      <a:tailEnd type="none" w="med" len="med"/>
                    </a:lnL>
                    <a:lnR w="12700" cap="flat" cmpd="sng" algn="ctr">
                      <a:solidFill>
                        <a:schemeClr val="bg2">
                          <a:lumMod val="50000"/>
                        </a:schemeClr>
                      </a:solidFill>
                      <a:prstDash val="solid"/>
                      <a:round/>
                      <a:headEnd type="none" w="med" len="med"/>
                      <a:tailEnd type="none" w="med" len="med"/>
                    </a:lnR>
                    <a:lnT w="12700" cap="flat" cmpd="sng" algn="ctr">
                      <a:solidFill>
                        <a:schemeClr val="bg2">
                          <a:lumMod val="50000"/>
                        </a:schemeClr>
                      </a:solidFill>
                      <a:prstDash val="solid"/>
                      <a:round/>
                      <a:headEnd type="none" w="med" len="med"/>
                      <a:tailEnd type="none" w="med" len="med"/>
                    </a:lnT>
                    <a:lnB w="12700" cap="flat" cmpd="sng" algn="ctr">
                      <a:solidFill>
                        <a:schemeClr val="bg2">
                          <a:lumMod val="50000"/>
                        </a:schemeClr>
                      </a:solidFill>
                      <a:prstDash val="solid"/>
                      <a:round/>
                      <a:headEnd type="none" w="med" len="med"/>
                      <a:tailEnd type="none" w="med" len="med"/>
                    </a:lnB>
                  </a:tcPr>
                </a:tc>
                <a:tc>
                  <a:txBody>
                    <a:bodyPr/>
                    <a:lstStyle/>
                    <a:p>
                      <a:pPr algn="ctr"/>
                      <a:endParaRPr lang="en-US" sz="1400" dirty="0">
                        <a:solidFill>
                          <a:schemeClr val="bg1"/>
                        </a:solidFill>
                      </a:endParaRPr>
                    </a:p>
                  </a:txBody>
                  <a:tcPr>
                    <a:lnL w="12700" cap="flat" cmpd="sng" algn="ctr">
                      <a:solidFill>
                        <a:schemeClr val="bg2">
                          <a:lumMod val="50000"/>
                        </a:schemeClr>
                      </a:solidFill>
                      <a:prstDash val="solid"/>
                      <a:round/>
                      <a:headEnd type="none" w="med" len="med"/>
                      <a:tailEnd type="none" w="med" len="med"/>
                    </a:lnL>
                    <a:lnR w="12700" cap="flat" cmpd="sng" algn="ctr">
                      <a:solidFill>
                        <a:schemeClr val="bg2">
                          <a:lumMod val="50000"/>
                        </a:schemeClr>
                      </a:solidFill>
                      <a:prstDash val="solid"/>
                      <a:round/>
                      <a:headEnd type="none" w="med" len="med"/>
                      <a:tailEnd type="none" w="med" len="med"/>
                    </a:lnR>
                    <a:lnT w="12700" cap="flat" cmpd="sng" algn="ctr">
                      <a:solidFill>
                        <a:schemeClr val="bg2">
                          <a:lumMod val="50000"/>
                        </a:schemeClr>
                      </a:solidFill>
                      <a:prstDash val="solid"/>
                      <a:round/>
                      <a:headEnd type="none" w="med" len="med"/>
                      <a:tailEnd type="none" w="med" len="med"/>
                    </a:lnT>
                    <a:lnB w="12700" cap="flat" cmpd="sng" algn="ctr">
                      <a:solidFill>
                        <a:schemeClr val="bg2">
                          <a:lumMod val="50000"/>
                        </a:schemeClr>
                      </a:solidFill>
                      <a:prstDash val="solid"/>
                      <a:round/>
                      <a:headEnd type="none" w="med" len="med"/>
                      <a:tailEnd type="none" w="med" len="med"/>
                    </a:lnB>
                  </a:tcPr>
                </a:tc>
                <a:tc>
                  <a:txBody>
                    <a:bodyPr/>
                    <a:lstStyle/>
                    <a:p>
                      <a:pPr algn="ctr"/>
                      <a:endParaRPr lang="en-US" sz="1400" dirty="0">
                        <a:solidFill>
                          <a:schemeClr val="bg1"/>
                        </a:solidFill>
                      </a:endParaRPr>
                    </a:p>
                  </a:txBody>
                  <a:tcPr>
                    <a:lnL w="12700" cap="flat" cmpd="sng" algn="ctr">
                      <a:solidFill>
                        <a:schemeClr val="bg2">
                          <a:lumMod val="50000"/>
                        </a:schemeClr>
                      </a:solidFill>
                      <a:prstDash val="solid"/>
                      <a:round/>
                      <a:headEnd type="none" w="med" len="med"/>
                      <a:tailEnd type="none" w="med" len="med"/>
                    </a:lnL>
                    <a:lnR w="12700" cap="flat" cmpd="sng" algn="ctr">
                      <a:solidFill>
                        <a:schemeClr val="bg2">
                          <a:lumMod val="50000"/>
                        </a:schemeClr>
                      </a:solidFill>
                      <a:prstDash val="solid"/>
                      <a:round/>
                      <a:headEnd type="none" w="med" len="med"/>
                      <a:tailEnd type="none" w="med" len="med"/>
                    </a:lnR>
                    <a:lnT w="12700" cap="flat" cmpd="sng" algn="ctr">
                      <a:solidFill>
                        <a:schemeClr val="bg2">
                          <a:lumMod val="50000"/>
                        </a:schemeClr>
                      </a:solidFill>
                      <a:prstDash val="solid"/>
                      <a:round/>
                      <a:headEnd type="none" w="med" len="med"/>
                      <a:tailEnd type="none" w="med" len="med"/>
                    </a:lnT>
                    <a:lnB w="12700" cap="flat" cmpd="sng" algn="ctr">
                      <a:solidFill>
                        <a:schemeClr val="bg2">
                          <a:lumMod val="50000"/>
                        </a:schemeClr>
                      </a:solidFill>
                      <a:prstDash val="solid"/>
                      <a:round/>
                      <a:headEnd type="none" w="med" len="med"/>
                      <a:tailEnd type="none" w="med" len="med"/>
                    </a:lnB>
                  </a:tcPr>
                </a:tc>
                <a:tc>
                  <a:txBody>
                    <a:bodyPr/>
                    <a:lstStyle/>
                    <a:p>
                      <a:pPr algn="ctr"/>
                      <a:endParaRPr lang="en-US" sz="1400" dirty="0">
                        <a:solidFill>
                          <a:schemeClr val="bg1"/>
                        </a:solidFill>
                      </a:endParaRPr>
                    </a:p>
                  </a:txBody>
                  <a:tcPr>
                    <a:lnL w="12700" cap="flat" cmpd="sng" algn="ctr">
                      <a:solidFill>
                        <a:schemeClr val="bg2">
                          <a:lumMod val="50000"/>
                        </a:schemeClr>
                      </a:solidFill>
                      <a:prstDash val="solid"/>
                      <a:round/>
                      <a:headEnd type="none" w="med" len="med"/>
                      <a:tailEnd type="none" w="med" len="med"/>
                    </a:lnL>
                    <a:lnR w="12700" cap="flat" cmpd="sng" algn="ctr">
                      <a:solidFill>
                        <a:schemeClr val="bg2">
                          <a:lumMod val="50000"/>
                        </a:schemeClr>
                      </a:solidFill>
                      <a:prstDash val="solid"/>
                      <a:round/>
                      <a:headEnd type="none" w="med" len="med"/>
                      <a:tailEnd type="none" w="med" len="med"/>
                    </a:lnR>
                    <a:lnT w="12700" cap="flat" cmpd="sng" algn="ctr">
                      <a:solidFill>
                        <a:schemeClr val="bg2">
                          <a:lumMod val="50000"/>
                        </a:schemeClr>
                      </a:solidFill>
                      <a:prstDash val="solid"/>
                      <a:round/>
                      <a:headEnd type="none" w="med" len="med"/>
                      <a:tailEnd type="none" w="med" len="med"/>
                    </a:lnT>
                    <a:lnB w="12700" cap="flat" cmpd="sng" algn="ctr">
                      <a:solidFill>
                        <a:schemeClr val="bg2">
                          <a:lumMod val="50000"/>
                        </a:schemeClr>
                      </a:solidFill>
                      <a:prstDash val="solid"/>
                      <a:round/>
                      <a:headEnd type="none" w="med" len="med"/>
                      <a:tailEnd type="none" w="med" len="med"/>
                    </a:lnB>
                  </a:tcPr>
                </a:tc>
                <a:tc>
                  <a:txBody>
                    <a:bodyPr/>
                    <a:lstStyle/>
                    <a:p>
                      <a:pPr algn="ctr"/>
                      <a:r>
                        <a:rPr lang="en-US" sz="1400" dirty="0">
                          <a:solidFill>
                            <a:schemeClr val="bg1"/>
                          </a:solidFill>
                        </a:rPr>
                        <a:t>X</a:t>
                      </a:r>
                    </a:p>
                  </a:txBody>
                  <a:tcPr>
                    <a:lnL w="12700" cap="flat" cmpd="sng" algn="ctr">
                      <a:solidFill>
                        <a:schemeClr val="bg2">
                          <a:lumMod val="50000"/>
                        </a:schemeClr>
                      </a:solidFill>
                      <a:prstDash val="solid"/>
                      <a:round/>
                      <a:headEnd type="none" w="med" len="med"/>
                      <a:tailEnd type="none" w="med" len="med"/>
                    </a:lnL>
                    <a:lnR w="12700" cap="flat" cmpd="sng" algn="ctr">
                      <a:solidFill>
                        <a:schemeClr val="bg2">
                          <a:lumMod val="50000"/>
                        </a:schemeClr>
                      </a:solidFill>
                      <a:prstDash val="solid"/>
                      <a:round/>
                      <a:headEnd type="none" w="med" len="med"/>
                      <a:tailEnd type="none" w="med" len="med"/>
                    </a:lnR>
                    <a:lnT w="12700" cap="flat" cmpd="sng" algn="ctr">
                      <a:solidFill>
                        <a:schemeClr val="bg2">
                          <a:lumMod val="50000"/>
                        </a:schemeClr>
                      </a:solidFill>
                      <a:prstDash val="solid"/>
                      <a:round/>
                      <a:headEnd type="none" w="med" len="med"/>
                      <a:tailEnd type="none" w="med" len="med"/>
                    </a:lnT>
                    <a:lnB w="12700" cap="flat" cmpd="sng" algn="ctr">
                      <a:solidFill>
                        <a:schemeClr val="bg2">
                          <a:lumMod val="50000"/>
                        </a:schemeClr>
                      </a:solidFill>
                      <a:prstDash val="solid"/>
                      <a:round/>
                      <a:headEnd type="none" w="med" len="med"/>
                      <a:tailEnd type="none" w="med" len="med"/>
                    </a:lnB>
                  </a:tcPr>
                </a:tc>
                <a:tc>
                  <a:txBody>
                    <a:bodyPr/>
                    <a:lstStyle/>
                    <a:p>
                      <a:pPr algn="ctr"/>
                      <a:endParaRPr lang="en-US" sz="1400" dirty="0">
                        <a:solidFill>
                          <a:schemeClr val="bg1"/>
                        </a:solidFill>
                      </a:endParaRPr>
                    </a:p>
                  </a:txBody>
                  <a:tcPr>
                    <a:lnL w="12700" cap="flat" cmpd="sng" algn="ctr">
                      <a:solidFill>
                        <a:schemeClr val="bg2">
                          <a:lumMod val="50000"/>
                        </a:schemeClr>
                      </a:solidFill>
                      <a:prstDash val="solid"/>
                      <a:round/>
                      <a:headEnd type="none" w="med" len="med"/>
                      <a:tailEnd type="none" w="med" len="med"/>
                    </a:lnL>
                    <a:lnR w="12700" cap="flat" cmpd="sng" algn="ctr">
                      <a:solidFill>
                        <a:schemeClr val="bg2">
                          <a:lumMod val="50000"/>
                        </a:schemeClr>
                      </a:solidFill>
                      <a:prstDash val="solid"/>
                      <a:round/>
                      <a:headEnd type="none" w="med" len="med"/>
                      <a:tailEnd type="none" w="med" len="med"/>
                    </a:lnR>
                    <a:lnT w="12700" cap="flat" cmpd="sng" algn="ctr">
                      <a:solidFill>
                        <a:schemeClr val="bg2">
                          <a:lumMod val="50000"/>
                        </a:schemeClr>
                      </a:solidFill>
                      <a:prstDash val="solid"/>
                      <a:round/>
                      <a:headEnd type="none" w="med" len="med"/>
                      <a:tailEnd type="none" w="med" len="med"/>
                    </a:lnT>
                    <a:lnB w="12700" cap="flat" cmpd="sng" algn="ctr">
                      <a:solidFill>
                        <a:schemeClr val="bg2">
                          <a:lumMod val="50000"/>
                        </a:schemeClr>
                      </a:solidFill>
                      <a:prstDash val="solid"/>
                      <a:round/>
                      <a:headEnd type="none" w="med" len="med"/>
                      <a:tailEnd type="none" w="med" len="med"/>
                    </a:lnB>
                  </a:tcPr>
                </a:tc>
                <a:extLst>
                  <a:ext uri="{0D108BD9-81ED-4DB2-BD59-A6C34878D82A}">
                    <a16:rowId xmlns:a16="http://schemas.microsoft.com/office/drawing/2014/main" val="2507904753"/>
                  </a:ext>
                </a:extLst>
              </a:tr>
            </a:tbl>
          </a:graphicData>
        </a:graphic>
      </p:graphicFrame>
    </p:spTree>
    <p:extLst>
      <p:ext uri="{BB962C8B-B14F-4D97-AF65-F5344CB8AC3E}">
        <p14:creationId xmlns:p14="http://schemas.microsoft.com/office/powerpoint/2010/main" val="185125588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4E5239B0-A903-B1D7-0895-AB5E3C7B939F}"/>
              </a:ext>
            </a:extLst>
          </p:cNvPr>
          <p:cNvPicPr>
            <a:picLocks noChangeAspect="1"/>
          </p:cNvPicPr>
          <p:nvPr/>
        </p:nvPicPr>
        <p:blipFill rotWithShape="1">
          <a:blip r:embed="rId2"/>
          <a:srcRect l="6122" t="17604" r="86191" b="49441"/>
          <a:stretch/>
        </p:blipFill>
        <p:spPr>
          <a:xfrm rot="16200000">
            <a:off x="350714" y="6114614"/>
            <a:ext cx="244411" cy="693469"/>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11" name="TextBox 10"/>
          <p:cNvSpPr txBox="1"/>
          <p:nvPr/>
        </p:nvSpPr>
        <p:spPr>
          <a:xfrm>
            <a:off x="819654" y="6338669"/>
            <a:ext cx="9708046" cy="307777"/>
          </a:xfrm>
          <a:prstGeom prst="rect">
            <a:avLst/>
          </a:prstGeom>
          <a:noFill/>
        </p:spPr>
        <p:txBody>
          <a:bodyPr wrap="square" rtlCol="0">
            <a:spAutoFit/>
          </a:bodyPr>
          <a:lstStyle/>
          <a:p>
            <a:r>
              <a:rPr lang="en-US" sz="1400" dirty="0">
                <a:solidFill>
                  <a:srgbClr val="92D050"/>
                </a:solidFill>
              </a:rPr>
              <a:t>The working dog’s daily balance</a:t>
            </a:r>
          </a:p>
        </p:txBody>
      </p:sp>
      <p:sp>
        <p:nvSpPr>
          <p:cNvPr id="12" name="Title 12">
            <a:extLst>
              <a:ext uri="{FF2B5EF4-FFF2-40B4-BE49-F238E27FC236}">
                <a16:creationId xmlns:a16="http://schemas.microsoft.com/office/drawing/2014/main" id="{519EDF5B-B2B7-B6EF-7716-005E26803EF3}"/>
              </a:ext>
            </a:extLst>
          </p:cNvPr>
          <p:cNvSpPr txBox="1">
            <a:spLocks/>
          </p:cNvSpPr>
          <p:nvPr/>
        </p:nvSpPr>
        <p:spPr>
          <a:xfrm>
            <a:off x="264631" y="619565"/>
            <a:ext cx="5854182" cy="1194935"/>
          </a:xfrm>
          <a:prstGeom prst="rect">
            <a:avLst/>
          </a:prstGeom>
        </p:spPr>
        <p:txBody>
          <a:bodyPr vert="horz" lIns="91440" tIns="45720" rIns="91440" bIns="45720" rtlCol="0" anchor="b">
            <a:normAutofit fontScale="97500" lnSpcReduction="10000"/>
          </a:bodyPr>
          <a:lstStyle>
            <a:lvl1pPr algn="l" defTabSz="914400" rtl="0" eaLnBrk="1" latinLnBrk="0" hangingPunct="1">
              <a:lnSpc>
                <a:spcPct val="100000"/>
              </a:lnSpc>
              <a:spcBef>
                <a:spcPct val="0"/>
              </a:spcBef>
              <a:buNone/>
              <a:defRPr sz="3200" kern="1200" cap="all" spc="30" baseline="0">
                <a:solidFill>
                  <a:schemeClr val="tx1"/>
                </a:solidFill>
                <a:latin typeface="+mj-lt"/>
                <a:ea typeface="+mj-ea"/>
                <a:cs typeface="+mj-cs"/>
              </a:defRPr>
            </a:lvl1pPr>
          </a:lstStyle>
          <a:p>
            <a:r>
              <a:rPr lang="en-US" sz="1800" b="1" dirty="0">
                <a:solidFill>
                  <a:schemeClr val="bg1"/>
                </a:solidFill>
                <a:latin typeface="+mn-lt"/>
              </a:rPr>
              <a:t>COMPLETE &amp; balanced</a:t>
            </a:r>
          </a:p>
          <a:p>
            <a:r>
              <a:rPr lang="en-US" b="1" dirty="0">
                <a:solidFill>
                  <a:srgbClr val="92D050"/>
                </a:solidFill>
                <a:latin typeface="+mn-lt"/>
              </a:rPr>
              <a:t>SCIENTIFICALLY </a:t>
            </a:r>
          </a:p>
          <a:p>
            <a:r>
              <a:rPr lang="en-US" b="1" dirty="0">
                <a:solidFill>
                  <a:srgbClr val="92D050"/>
                </a:solidFill>
                <a:latin typeface="+mn-lt"/>
              </a:rPr>
              <a:t>FORMULATED</a:t>
            </a:r>
          </a:p>
        </p:txBody>
      </p:sp>
      <p:pic>
        <p:nvPicPr>
          <p:cNvPr id="13" name="Picture 12"/>
          <p:cNvPicPr>
            <a:picLocks noChangeAspect="1"/>
          </p:cNvPicPr>
          <p:nvPr/>
        </p:nvPicPr>
        <p:blipFill>
          <a:blip r:embed="rId3">
            <a:extLst>
              <a:ext uri="{BEBA8EAE-BF5A-486C-A8C5-ECC9F3942E4B}">
                <a14:imgProps xmlns:a14="http://schemas.microsoft.com/office/drawing/2010/main">
                  <a14:imgLayer r:embed="rId4">
                    <a14:imgEffect>
                      <a14:backgroundRemoval t="3186" b="94608" l="3589" r="96248">
                        <a14:foregroundMark x1="64437" y1="28922" x2="54160" y2="34314"/>
                        <a14:foregroundMark x1="54160" y1="34314" x2="64927" y2="67402"/>
                        <a14:foregroundMark x1="64927" y1="67402" x2="66884" y2="40441"/>
                        <a14:foregroundMark x1="66884" y1="40441" x2="54976" y2="27696"/>
                        <a14:foregroundMark x1="54976" y1="27696" x2="53018" y2="31127"/>
                        <a14:foregroundMark x1="41272" y1="21814" x2="32626" y2="36029"/>
                        <a14:foregroundMark x1="32626" y1="36029" x2="45514" y2="77696"/>
                        <a14:foregroundMark x1="45514" y1="77696" x2="66884" y2="62255"/>
                        <a14:foregroundMark x1="66884" y1="62255" x2="46656" y2="28676"/>
                        <a14:foregroundMark x1="46656" y1="28676" x2="28874" y2="39706"/>
                        <a14:foregroundMark x1="28874" y1="39706" x2="27732" y2="47794"/>
                        <a14:foregroundMark x1="5383" y1="12990" x2="5220" y2="34069"/>
                        <a14:foregroundMark x1="5220" y1="34069" x2="20718" y2="72059"/>
                        <a14:foregroundMark x1="20718" y1="72059" x2="53018" y2="85539"/>
                        <a14:foregroundMark x1="53018" y1="85539" x2="69984" y2="84314"/>
                        <a14:foregroundMark x1="69984" y1="84314" x2="82708" y2="64706"/>
                        <a14:foregroundMark x1="82708" y1="64706" x2="85481" y2="29167"/>
                        <a14:foregroundMark x1="85481" y1="29167" x2="62480" y2="8824"/>
                        <a14:foregroundMark x1="62480" y1="8824" x2="31321" y2="6618"/>
                        <a14:foregroundMark x1="31321" y1="6618" x2="10767" y2="16667"/>
                        <a14:foregroundMark x1="10767" y1="16667" x2="7178" y2="22059"/>
                        <a14:foregroundMark x1="93148" y1="9559" x2="93148" y2="9559"/>
                        <a14:foregroundMark x1="94943" y1="32108" x2="94943" y2="32108"/>
                        <a14:foregroundMark x1="88581" y1="59314" x2="88581" y2="59314"/>
                        <a14:foregroundMark x1="93964" y1="74020" x2="93964" y2="74020"/>
                        <a14:foregroundMark x1="93964" y1="74020" x2="93964" y2="74020"/>
                        <a14:foregroundMark x1="93964" y1="74020" x2="93964" y2="73529"/>
                        <a14:foregroundMark x1="94617" y1="59314" x2="94617" y2="56618"/>
                        <a14:foregroundMark x1="94290" y1="47059" x2="94290" y2="47059"/>
                        <a14:foregroundMark x1="97227" y1="20343" x2="91191" y2="51961"/>
                        <a14:foregroundMark x1="91191" y1="51961" x2="92333" y2="73039"/>
                        <a14:foregroundMark x1="92333" y1="73039" x2="87928" y2="84804"/>
                        <a14:foregroundMark x1="87928" y1="84804" x2="27080" y2="88725"/>
                        <a14:foregroundMark x1="27080" y1="88725" x2="17455" y2="86765"/>
                        <a14:foregroundMark x1="17455" y1="86765" x2="11093" y2="71569"/>
                        <a14:foregroundMark x1="11093" y1="71569" x2="6362" y2="19608"/>
                        <a14:foregroundMark x1="6362" y1="19608" x2="23980" y2="4902"/>
                        <a14:foregroundMark x1="23980" y1="4902" x2="38336" y2="980"/>
                        <a14:foregroundMark x1="38336" y1="980" x2="76020" y2="12745"/>
                        <a14:foregroundMark x1="76020" y1="12745" x2="88581" y2="19853"/>
                        <a14:foregroundMark x1="88581" y1="19853" x2="96411" y2="29167"/>
                        <a14:foregroundMark x1="94617" y1="3676" x2="94617" y2="3676"/>
                        <a14:foregroundMark x1="3752" y1="26471" x2="3752" y2="26471"/>
                        <a14:foregroundMark x1="7504" y1="89461" x2="7504" y2="89461"/>
                        <a14:foregroundMark x1="24470" y1="94608" x2="24470" y2="94608"/>
                      </a14:backgroundRemoval>
                    </a14:imgEffect>
                  </a14:imgLayer>
                </a14:imgProps>
              </a:ext>
            </a:extLst>
          </a:blip>
          <a:stretch>
            <a:fillRect/>
          </a:stretch>
        </p:blipFill>
        <p:spPr>
          <a:xfrm>
            <a:off x="5221936" y="476250"/>
            <a:ext cx="6770039" cy="6107304"/>
          </a:xfrm>
          <a:prstGeom prst="rect">
            <a:avLst/>
          </a:prstGeom>
        </p:spPr>
      </p:pic>
      <p:pic>
        <p:nvPicPr>
          <p:cNvPr id="2" name="Picture 1"/>
          <p:cNvPicPr>
            <a:picLocks noChangeAspect="1"/>
          </p:cNvPicPr>
          <p:nvPr/>
        </p:nvPicPr>
        <p:blipFill>
          <a:blip r:embed="rId5"/>
          <a:stretch>
            <a:fillRect/>
          </a:stretch>
        </p:blipFill>
        <p:spPr>
          <a:xfrm>
            <a:off x="5518886" y="944259"/>
            <a:ext cx="5804662" cy="5076825"/>
          </a:xfrm>
          <a:prstGeom prst="rect">
            <a:avLst/>
          </a:prstGeom>
        </p:spPr>
      </p:pic>
      <p:sp>
        <p:nvSpPr>
          <p:cNvPr id="9" name="Rectangle 8"/>
          <p:cNvSpPr/>
          <p:nvPr/>
        </p:nvSpPr>
        <p:spPr>
          <a:xfrm>
            <a:off x="5496743" y="707449"/>
            <a:ext cx="6176137" cy="954107"/>
          </a:xfrm>
          <a:prstGeom prst="rect">
            <a:avLst/>
          </a:prstGeom>
        </p:spPr>
        <p:txBody>
          <a:bodyPr wrap="square">
            <a:spAutoFit/>
          </a:bodyPr>
          <a:lstStyle/>
          <a:p>
            <a:r>
              <a:rPr lang="en-US" sz="1400" b="1" dirty="0"/>
              <a:t>Rice</a:t>
            </a:r>
          </a:p>
          <a:p>
            <a:pPr marL="285750" indent="-285750" algn="just">
              <a:buFont typeface="Arial" panose="020B0604020202020204" pitchFamily="34" charset="0"/>
              <a:buChar char="•"/>
            </a:pPr>
            <a:r>
              <a:rPr lang="en-US" sz="1400" dirty="0"/>
              <a:t>A highly digestible starch source with a low fiber, providing rapidly absorbable glucose that supports glycogen </a:t>
            </a:r>
            <a:r>
              <a:rPr lang="en-US" sz="1400" dirty="0" err="1"/>
              <a:t>resynthesis</a:t>
            </a:r>
            <a:r>
              <a:rPr lang="en-US" sz="1400" dirty="0"/>
              <a:t>, intestinal tolerance, and sustained metabolic output</a:t>
            </a:r>
          </a:p>
        </p:txBody>
      </p:sp>
      <p:sp>
        <p:nvSpPr>
          <p:cNvPr id="15" name="Rectangle 14"/>
          <p:cNvSpPr/>
          <p:nvPr/>
        </p:nvSpPr>
        <p:spPr>
          <a:xfrm>
            <a:off x="5496741" y="2021464"/>
            <a:ext cx="6176137" cy="1169551"/>
          </a:xfrm>
          <a:prstGeom prst="rect">
            <a:avLst/>
          </a:prstGeom>
        </p:spPr>
        <p:txBody>
          <a:bodyPr wrap="square">
            <a:spAutoFit/>
          </a:bodyPr>
          <a:lstStyle/>
          <a:p>
            <a:r>
              <a:rPr lang="en-US" sz="1400" b="1" dirty="0"/>
              <a:t>Beet </a:t>
            </a:r>
            <a:r>
              <a:rPr lang="en-US" sz="1400" b="1" dirty="0" err="1"/>
              <a:t>fibre</a:t>
            </a:r>
            <a:endParaRPr lang="en-US" sz="1400" b="1" dirty="0"/>
          </a:p>
          <a:p>
            <a:pPr marL="285750" indent="-285750" algn="just">
              <a:buFont typeface="Arial" panose="020B0604020202020204" pitchFamily="34" charset="0"/>
              <a:buChar char="•"/>
            </a:pPr>
            <a:r>
              <a:rPr lang="en-US" sz="1400" dirty="0"/>
              <a:t>A source of moderately fermentable insoluble and soluble </a:t>
            </a:r>
            <a:r>
              <a:rPr lang="en-US" sz="1400" dirty="0" err="1"/>
              <a:t>fibres</a:t>
            </a:r>
            <a:r>
              <a:rPr lang="en-US" sz="1400" dirty="0"/>
              <a:t> that promote colon fermentation of short-chain fatty acids such as butyrate, a key energy source for </a:t>
            </a:r>
            <a:r>
              <a:rPr lang="en-US" sz="1400" dirty="0" err="1"/>
              <a:t>colonocytes</a:t>
            </a:r>
            <a:r>
              <a:rPr lang="en-US" sz="1400" dirty="0"/>
              <a:t> thereby supporting colonic epithelial integrity, nutrient absorption, and fecal consistency</a:t>
            </a:r>
          </a:p>
        </p:txBody>
      </p:sp>
      <p:sp>
        <p:nvSpPr>
          <p:cNvPr id="16" name="Rectangle 15"/>
          <p:cNvSpPr/>
          <p:nvPr/>
        </p:nvSpPr>
        <p:spPr>
          <a:xfrm>
            <a:off x="5496742" y="3482671"/>
            <a:ext cx="6176137" cy="1169551"/>
          </a:xfrm>
          <a:prstGeom prst="rect">
            <a:avLst/>
          </a:prstGeom>
        </p:spPr>
        <p:txBody>
          <a:bodyPr wrap="square">
            <a:spAutoFit/>
          </a:bodyPr>
          <a:lstStyle/>
          <a:p>
            <a:r>
              <a:rPr lang="en-US" sz="1400" b="1" dirty="0"/>
              <a:t>Algal DHA</a:t>
            </a:r>
          </a:p>
          <a:p>
            <a:pPr marL="285750" indent="-285750" algn="just">
              <a:buFont typeface="Arial" panose="020B0604020202020204" pitchFamily="34" charset="0"/>
              <a:buChar char="•"/>
            </a:pPr>
            <a:r>
              <a:rPr lang="en-US" sz="1400" dirty="0"/>
              <a:t>A concentrated source of bioactive nucleotides, algal DHA is known to support cognitive function, immune regulation, cellular regeneration, and anti-inflammatory pathways. It contributes to enhanced vitality, optimal neurological development, and sustained long-term health</a:t>
            </a:r>
          </a:p>
        </p:txBody>
      </p:sp>
      <p:sp>
        <p:nvSpPr>
          <p:cNvPr id="17" name="Rectangle 16"/>
          <p:cNvSpPr/>
          <p:nvPr/>
        </p:nvSpPr>
        <p:spPr>
          <a:xfrm>
            <a:off x="5496743" y="4905339"/>
            <a:ext cx="6176137" cy="954107"/>
          </a:xfrm>
          <a:prstGeom prst="rect">
            <a:avLst/>
          </a:prstGeom>
        </p:spPr>
        <p:txBody>
          <a:bodyPr wrap="square">
            <a:spAutoFit/>
          </a:bodyPr>
          <a:lstStyle/>
          <a:p>
            <a:r>
              <a:rPr lang="en-US" sz="1400" b="1" dirty="0"/>
              <a:t>Sodium Chloride</a:t>
            </a:r>
          </a:p>
          <a:p>
            <a:pPr marL="285750" indent="-285750" algn="just">
              <a:buFont typeface="Arial" panose="020B0604020202020204" pitchFamily="34" charset="0"/>
              <a:buChar char="•"/>
            </a:pPr>
            <a:r>
              <a:rPr lang="en-US" sz="1400" dirty="0"/>
              <a:t>Sodium chloride is a vital electrolyte that supports hydration, nerve function, and nutrient absorption, helping maintain electrolyte balance and overall health</a:t>
            </a:r>
          </a:p>
        </p:txBody>
      </p:sp>
      <p:graphicFrame>
        <p:nvGraphicFramePr>
          <p:cNvPr id="3" name="Table 2">
            <a:extLst>
              <a:ext uri="{FF2B5EF4-FFF2-40B4-BE49-F238E27FC236}">
                <a16:creationId xmlns:a16="http://schemas.microsoft.com/office/drawing/2014/main" id="{CF4E3FE2-BA48-BD71-DBFB-F64CCCB9A6FA}"/>
              </a:ext>
            </a:extLst>
          </p:cNvPr>
          <p:cNvGraphicFramePr>
            <a:graphicFrameLocks noGrp="1"/>
          </p:cNvGraphicFramePr>
          <p:nvPr>
            <p:extLst>
              <p:ext uri="{D42A27DB-BD31-4B8C-83A1-F6EECF244321}">
                <p14:modId xmlns:p14="http://schemas.microsoft.com/office/powerpoint/2010/main" val="2832445134"/>
              </p:ext>
            </p:extLst>
          </p:nvPr>
        </p:nvGraphicFramePr>
        <p:xfrm>
          <a:off x="0" y="2008028"/>
          <a:ext cx="5294421" cy="2926554"/>
        </p:xfrm>
        <a:graphic>
          <a:graphicData uri="http://schemas.openxmlformats.org/drawingml/2006/table">
            <a:tbl>
              <a:tblPr firstRow="1" bandRow="1">
                <a:tableStyleId>{C083E6E3-FA7D-4D7B-A595-EF9225AFEA82}</a:tableStyleId>
              </a:tblPr>
              <a:tblGrid>
                <a:gridCol w="1179257">
                  <a:extLst>
                    <a:ext uri="{9D8B030D-6E8A-4147-A177-3AD203B41FA5}">
                      <a16:colId xmlns:a16="http://schemas.microsoft.com/office/drawing/2014/main" val="2158512933"/>
                    </a:ext>
                  </a:extLst>
                </a:gridCol>
                <a:gridCol w="539403">
                  <a:extLst>
                    <a:ext uri="{9D8B030D-6E8A-4147-A177-3AD203B41FA5}">
                      <a16:colId xmlns:a16="http://schemas.microsoft.com/office/drawing/2014/main" val="251640629"/>
                    </a:ext>
                  </a:extLst>
                </a:gridCol>
                <a:gridCol w="441061">
                  <a:extLst>
                    <a:ext uri="{9D8B030D-6E8A-4147-A177-3AD203B41FA5}">
                      <a16:colId xmlns:a16="http://schemas.microsoft.com/office/drawing/2014/main" val="1323912320"/>
                    </a:ext>
                  </a:extLst>
                </a:gridCol>
                <a:gridCol w="487488">
                  <a:extLst>
                    <a:ext uri="{9D8B030D-6E8A-4147-A177-3AD203B41FA5}">
                      <a16:colId xmlns:a16="http://schemas.microsoft.com/office/drawing/2014/main" val="1429624307"/>
                    </a:ext>
                  </a:extLst>
                </a:gridCol>
                <a:gridCol w="661803">
                  <a:extLst>
                    <a:ext uri="{9D8B030D-6E8A-4147-A177-3AD203B41FA5}">
                      <a16:colId xmlns:a16="http://schemas.microsoft.com/office/drawing/2014/main" val="531523147"/>
                    </a:ext>
                  </a:extLst>
                </a:gridCol>
                <a:gridCol w="661803">
                  <a:extLst>
                    <a:ext uri="{9D8B030D-6E8A-4147-A177-3AD203B41FA5}">
                      <a16:colId xmlns:a16="http://schemas.microsoft.com/office/drawing/2014/main" val="1655676812"/>
                    </a:ext>
                  </a:extLst>
                </a:gridCol>
                <a:gridCol w="661803">
                  <a:extLst>
                    <a:ext uri="{9D8B030D-6E8A-4147-A177-3AD203B41FA5}">
                      <a16:colId xmlns:a16="http://schemas.microsoft.com/office/drawing/2014/main" val="2604839175"/>
                    </a:ext>
                  </a:extLst>
                </a:gridCol>
                <a:gridCol w="661803">
                  <a:extLst>
                    <a:ext uri="{9D8B030D-6E8A-4147-A177-3AD203B41FA5}">
                      <a16:colId xmlns:a16="http://schemas.microsoft.com/office/drawing/2014/main" val="4276407000"/>
                    </a:ext>
                  </a:extLst>
                </a:gridCol>
              </a:tblGrid>
              <a:tr h="995444">
                <a:tc>
                  <a:txBody>
                    <a:bodyPr/>
                    <a:lstStyle/>
                    <a:p>
                      <a:r>
                        <a:rPr lang="en-US" sz="1400" dirty="0">
                          <a:solidFill>
                            <a:schemeClr val="bg1"/>
                          </a:solidFill>
                        </a:rPr>
                        <a:t>Ingredients</a:t>
                      </a:r>
                    </a:p>
                  </a:txBody>
                  <a:tcPr>
                    <a:lnL w="12700" cap="flat" cmpd="sng" algn="ctr">
                      <a:solidFill>
                        <a:schemeClr val="bg2">
                          <a:lumMod val="50000"/>
                        </a:schemeClr>
                      </a:solidFill>
                      <a:prstDash val="solid"/>
                      <a:round/>
                      <a:headEnd type="none" w="med" len="med"/>
                      <a:tailEnd type="none" w="med" len="med"/>
                    </a:lnL>
                    <a:lnR w="12700" cap="flat" cmpd="sng" algn="ctr">
                      <a:solidFill>
                        <a:schemeClr val="bg2">
                          <a:lumMod val="50000"/>
                        </a:schemeClr>
                      </a:solidFill>
                      <a:prstDash val="solid"/>
                      <a:round/>
                      <a:headEnd type="none" w="med" len="med"/>
                      <a:tailEnd type="none" w="med" len="med"/>
                    </a:lnR>
                    <a:lnT w="12700" cap="flat" cmpd="sng" algn="ctr">
                      <a:solidFill>
                        <a:schemeClr val="bg2">
                          <a:lumMod val="50000"/>
                        </a:schemeClr>
                      </a:solidFill>
                      <a:prstDash val="solid"/>
                      <a:round/>
                      <a:headEnd type="none" w="med" len="med"/>
                      <a:tailEnd type="none" w="med" len="med"/>
                    </a:lnT>
                    <a:lnB w="12700" cap="flat" cmpd="sng" algn="ctr">
                      <a:solidFill>
                        <a:schemeClr val="bg2">
                          <a:lumMod val="50000"/>
                        </a:schemeClr>
                      </a:solidFill>
                      <a:prstDash val="solid"/>
                      <a:round/>
                      <a:headEnd type="none" w="med" len="med"/>
                      <a:tailEnd type="none" w="med" len="med"/>
                    </a:lnB>
                  </a:tcPr>
                </a:tc>
                <a:tc>
                  <a:txBody>
                    <a:bodyPr/>
                    <a:lstStyle/>
                    <a:p>
                      <a:pPr algn="ctr"/>
                      <a:r>
                        <a:rPr lang="en-US" sz="1400" dirty="0">
                          <a:solidFill>
                            <a:schemeClr val="bg1"/>
                          </a:solidFill>
                        </a:rPr>
                        <a:t>Essential nutrients</a:t>
                      </a:r>
                    </a:p>
                  </a:txBody>
                  <a:tcPr vert="vert270">
                    <a:lnL w="12700" cap="flat" cmpd="sng" algn="ctr">
                      <a:solidFill>
                        <a:schemeClr val="bg2">
                          <a:lumMod val="50000"/>
                        </a:schemeClr>
                      </a:solidFill>
                      <a:prstDash val="solid"/>
                      <a:round/>
                      <a:headEnd type="none" w="med" len="med"/>
                      <a:tailEnd type="none" w="med" len="med"/>
                    </a:lnL>
                    <a:lnR w="12700" cap="flat" cmpd="sng" algn="ctr">
                      <a:solidFill>
                        <a:schemeClr val="bg2">
                          <a:lumMod val="50000"/>
                        </a:schemeClr>
                      </a:solidFill>
                      <a:prstDash val="solid"/>
                      <a:round/>
                      <a:headEnd type="none" w="med" len="med"/>
                      <a:tailEnd type="none" w="med" len="med"/>
                    </a:lnR>
                    <a:lnT w="12700" cap="flat" cmpd="sng" algn="ctr">
                      <a:solidFill>
                        <a:schemeClr val="bg2">
                          <a:lumMod val="50000"/>
                        </a:schemeClr>
                      </a:solidFill>
                      <a:prstDash val="solid"/>
                      <a:round/>
                      <a:headEnd type="none" w="med" len="med"/>
                      <a:tailEnd type="none" w="med" len="med"/>
                    </a:lnT>
                    <a:lnB w="12700" cap="flat" cmpd="sng" algn="ctr">
                      <a:solidFill>
                        <a:schemeClr val="bg2">
                          <a:lumMod val="50000"/>
                        </a:schemeClr>
                      </a:solidFill>
                      <a:prstDash val="solid"/>
                      <a:round/>
                      <a:headEnd type="none" w="med" len="med"/>
                      <a:tailEnd type="none" w="med" len="med"/>
                    </a:lnB>
                  </a:tcPr>
                </a:tc>
                <a:tc>
                  <a:txBody>
                    <a:bodyPr/>
                    <a:lstStyle/>
                    <a:p>
                      <a:pPr algn="ctr"/>
                      <a:r>
                        <a:rPr lang="en-US" sz="1400" dirty="0">
                          <a:solidFill>
                            <a:schemeClr val="bg1"/>
                          </a:solidFill>
                        </a:rPr>
                        <a:t>Energy </a:t>
                      </a:r>
                    </a:p>
                  </a:txBody>
                  <a:tcPr vert="vert270">
                    <a:lnL w="12700" cap="flat" cmpd="sng" algn="ctr">
                      <a:solidFill>
                        <a:schemeClr val="bg2">
                          <a:lumMod val="50000"/>
                        </a:schemeClr>
                      </a:solidFill>
                      <a:prstDash val="solid"/>
                      <a:round/>
                      <a:headEnd type="none" w="med" len="med"/>
                      <a:tailEnd type="none" w="med" len="med"/>
                    </a:lnL>
                    <a:lnR w="12700" cap="flat" cmpd="sng" algn="ctr">
                      <a:solidFill>
                        <a:schemeClr val="bg2">
                          <a:lumMod val="50000"/>
                        </a:schemeClr>
                      </a:solidFill>
                      <a:prstDash val="solid"/>
                      <a:round/>
                      <a:headEnd type="none" w="med" len="med"/>
                      <a:tailEnd type="none" w="med" len="med"/>
                    </a:lnR>
                    <a:lnT w="12700" cap="flat" cmpd="sng" algn="ctr">
                      <a:solidFill>
                        <a:schemeClr val="bg2">
                          <a:lumMod val="50000"/>
                        </a:schemeClr>
                      </a:solidFill>
                      <a:prstDash val="solid"/>
                      <a:round/>
                      <a:headEnd type="none" w="med" len="med"/>
                      <a:tailEnd type="none" w="med" len="med"/>
                    </a:lnT>
                    <a:lnB w="12700" cap="flat" cmpd="sng" algn="ctr">
                      <a:solidFill>
                        <a:schemeClr val="bg2">
                          <a:lumMod val="50000"/>
                        </a:schemeClr>
                      </a:solidFill>
                      <a:prstDash val="solid"/>
                      <a:round/>
                      <a:headEnd type="none" w="med" len="med"/>
                      <a:tailEnd type="none" w="med" len="med"/>
                    </a:lnB>
                  </a:tcPr>
                </a:tc>
                <a:tc>
                  <a:txBody>
                    <a:bodyPr/>
                    <a:lstStyle/>
                    <a:p>
                      <a:pPr algn="ctr"/>
                      <a:r>
                        <a:rPr lang="en-US" sz="1400" dirty="0">
                          <a:solidFill>
                            <a:schemeClr val="bg1"/>
                          </a:solidFill>
                        </a:rPr>
                        <a:t>Digestive Health</a:t>
                      </a:r>
                    </a:p>
                  </a:txBody>
                  <a:tcPr vert="vert270">
                    <a:lnL w="12700" cap="flat" cmpd="sng" algn="ctr">
                      <a:solidFill>
                        <a:schemeClr val="bg2">
                          <a:lumMod val="50000"/>
                        </a:schemeClr>
                      </a:solidFill>
                      <a:prstDash val="solid"/>
                      <a:round/>
                      <a:headEnd type="none" w="med" len="med"/>
                      <a:tailEnd type="none" w="med" len="med"/>
                    </a:lnL>
                    <a:lnR w="12700" cap="flat" cmpd="sng" algn="ctr">
                      <a:solidFill>
                        <a:schemeClr val="bg2">
                          <a:lumMod val="50000"/>
                        </a:schemeClr>
                      </a:solidFill>
                      <a:prstDash val="solid"/>
                      <a:round/>
                      <a:headEnd type="none" w="med" len="med"/>
                      <a:tailEnd type="none" w="med" len="med"/>
                    </a:lnR>
                    <a:lnT w="12700" cap="flat" cmpd="sng" algn="ctr">
                      <a:solidFill>
                        <a:schemeClr val="bg2">
                          <a:lumMod val="50000"/>
                        </a:schemeClr>
                      </a:solidFill>
                      <a:prstDash val="solid"/>
                      <a:round/>
                      <a:headEnd type="none" w="med" len="med"/>
                      <a:tailEnd type="none" w="med" len="med"/>
                    </a:lnT>
                    <a:lnB w="12700" cap="flat" cmpd="sng" algn="ctr">
                      <a:solidFill>
                        <a:schemeClr val="bg2">
                          <a:lumMod val="50000"/>
                        </a:schemeClr>
                      </a:solidFill>
                      <a:prstDash val="solid"/>
                      <a:round/>
                      <a:headEnd type="none" w="med" len="med"/>
                      <a:tailEnd type="none" w="med" len="med"/>
                    </a:lnB>
                  </a:tcPr>
                </a:tc>
                <a:tc>
                  <a:txBody>
                    <a:bodyPr/>
                    <a:lstStyle/>
                    <a:p>
                      <a:pPr algn="ctr"/>
                      <a:r>
                        <a:rPr lang="en-US" sz="1400" dirty="0">
                          <a:solidFill>
                            <a:schemeClr val="bg1"/>
                          </a:solidFill>
                        </a:rPr>
                        <a:t>Cognitive health</a:t>
                      </a:r>
                    </a:p>
                  </a:txBody>
                  <a:tcPr vert="vert270">
                    <a:lnL w="12700" cap="flat" cmpd="sng" algn="ctr">
                      <a:solidFill>
                        <a:schemeClr val="bg2">
                          <a:lumMod val="50000"/>
                        </a:schemeClr>
                      </a:solidFill>
                      <a:prstDash val="solid"/>
                      <a:round/>
                      <a:headEnd type="none" w="med" len="med"/>
                      <a:tailEnd type="none" w="med" len="med"/>
                    </a:lnL>
                    <a:lnR w="12700" cap="flat" cmpd="sng" algn="ctr">
                      <a:solidFill>
                        <a:schemeClr val="bg2">
                          <a:lumMod val="50000"/>
                        </a:schemeClr>
                      </a:solidFill>
                      <a:prstDash val="solid"/>
                      <a:round/>
                      <a:headEnd type="none" w="med" len="med"/>
                      <a:tailEnd type="none" w="med" len="med"/>
                    </a:lnR>
                    <a:lnT w="12700" cap="flat" cmpd="sng" algn="ctr">
                      <a:solidFill>
                        <a:schemeClr val="bg2">
                          <a:lumMod val="50000"/>
                        </a:schemeClr>
                      </a:solidFill>
                      <a:prstDash val="solid"/>
                      <a:round/>
                      <a:headEnd type="none" w="med" len="med"/>
                      <a:tailEnd type="none" w="med" len="med"/>
                    </a:lnT>
                    <a:lnB w="12700" cap="flat" cmpd="sng" algn="ctr">
                      <a:solidFill>
                        <a:schemeClr val="bg2">
                          <a:lumMod val="50000"/>
                        </a:schemeClr>
                      </a:solidFill>
                      <a:prstDash val="solid"/>
                      <a:round/>
                      <a:headEnd type="none" w="med" len="med"/>
                      <a:tailEnd type="none" w="med" len="med"/>
                    </a:lnB>
                  </a:tcPr>
                </a:tc>
                <a:tc>
                  <a:txBody>
                    <a:bodyPr/>
                    <a:lstStyle/>
                    <a:p>
                      <a:pPr algn="ctr"/>
                      <a:r>
                        <a:rPr lang="en-US" sz="1400" dirty="0">
                          <a:solidFill>
                            <a:schemeClr val="bg1"/>
                          </a:solidFill>
                        </a:rPr>
                        <a:t>Stool Quality</a:t>
                      </a:r>
                    </a:p>
                  </a:txBody>
                  <a:tcPr vert="vert270">
                    <a:lnL w="12700" cap="flat" cmpd="sng" algn="ctr">
                      <a:solidFill>
                        <a:schemeClr val="bg2">
                          <a:lumMod val="50000"/>
                        </a:schemeClr>
                      </a:solidFill>
                      <a:prstDash val="solid"/>
                      <a:round/>
                      <a:headEnd type="none" w="med" len="med"/>
                      <a:tailEnd type="none" w="med" len="med"/>
                    </a:lnL>
                    <a:lnR w="12700" cap="flat" cmpd="sng" algn="ctr">
                      <a:solidFill>
                        <a:schemeClr val="bg2">
                          <a:lumMod val="50000"/>
                        </a:schemeClr>
                      </a:solidFill>
                      <a:prstDash val="solid"/>
                      <a:round/>
                      <a:headEnd type="none" w="med" len="med"/>
                      <a:tailEnd type="none" w="med" len="med"/>
                    </a:lnR>
                    <a:lnT w="12700" cap="flat" cmpd="sng" algn="ctr">
                      <a:solidFill>
                        <a:schemeClr val="bg2">
                          <a:lumMod val="50000"/>
                        </a:schemeClr>
                      </a:solidFill>
                      <a:prstDash val="solid"/>
                      <a:round/>
                      <a:headEnd type="none" w="med" len="med"/>
                      <a:tailEnd type="none" w="med" len="med"/>
                    </a:lnT>
                    <a:lnB w="12700" cap="flat" cmpd="sng" algn="ctr">
                      <a:solidFill>
                        <a:schemeClr val="bg2">
                          <a:lumMod val="50000"/>
                        </a:schemeClr>
                      </a:solidFill>
                      <a:prstDash val="solid"/>
                      <a:round/>
                      <a:headEnd type="none" w="med" len="med"/>
                      <a:tailEnd type="none" w="med" len="med"/>
                    </a:lnB>
                  </a:tcPr>
                </a:tc>
                <a:tc>
                  <a:txBody>
                    <a:bodyPr/>
                    <a:lstStyle/>
                    <a:p>
                      <a:pPr algn="ctr"/>
                      <a:r>
                        <a:rPr lang="en-US" sz="1400" dirty="0">
                          <a:solidFill>
                            <a:schemeClr val="bg1"/>
                          </a:solidFill>
                        </a:rPr>
                        <a:t>Skin and coat Health</a:t>
                      </a:r>
                    </a:p>
                  </a:txBody>
                  <a:tcPr vert="vert270">
                    <a:lnL w="12700" cap="flat" cmpd="sng" algn="ctr">
                      <a:solidFill>
                        <a:schemeClr val="bg2">
                          <a:lumMod val="50000"/>
                        </a:schemeClr>
                      </a:solidFill>
                      <a:prstDash val="solid"/>
                      <a:round/>
                      <a:headEnd type="none" w="med" len="med"/>
                      <a:tailEnd type="none" w="med" len="med"/>
                    </a:lnL>
                    <a:lnR w="12700" cap="flat" cmpd="sng" algn="ctr">
                      <a:solidFill>
                        <a:schemeClr val="bg2">
                          <a:lumMod val="50000"/>
                        </a:schemeClr>
                      </a:solidFill>
                      <a:prstDash val="solid"/>
                      <a:round/>
                      <a:headEnd type="none" w="med" len="med"/>
                      <a:tailEnd type="none" w="med" len="med"/>
                    </a:lnR>
                    <a:lnT w="12700" cap="flat" cmpd="sng" algn="ctr">
                      <a:solidFill>
                        <a:schemeClr val="bg2">
                          <a:lumMod val="50000"/>
                        </a:schemeClr>
                      </a:solidFill>
                      <a:prstDash val="solid"/>
                      <a:round/>
                      <a:headEnd type="none" w="med" len="med"/>
                      <a:tailEnd type="none" w="med" len="med"/>
                    </a:lnT>
                    <a:lnB w="12700" cap="flat" cmpd="sng" algn="ctr">
                      <a:solidFill>
                        <a:schemeClr val="bg2">
                          <a:lumMod val="50000"/>
                        </a:schemeClr>
                      </a:solidFill>
                      <a:prstDash val="solid"/>
                      <a:round/>
                      <a:headEnd type="none" w="med" len="med"/>
                      <a:tailEnd type="none" w="med" len="med"/>
                    </a:lnB>
                  </a:tcPr>
                </a:tc>
                <a:tc>
                  <a:txBody>
                    <a:bodyPr/>
                    <a:lstStyle/>
                    <a:p>
                      <a:pPr algn="ctr"/>
                      <a:r>
                        <a:rPr lang="en-US" sz="1400" dirty="0">
                          <a:solidFill>
                            <a:schemeClr val="bg1"/>
                          </a:solidFill>
                        </a:rPr>
                        <a:t>Gut Microbiome</a:t>
                      </a:r>
                    </a:p>
                  </a:txBody>
                  <a:tcPr vert="vert270">
                    <a:lnL w="12700" cap="flat" cmpd="sng" algn="ctr">
                      <a:solidFill>
                        <a:schemeClr val="bg2">
                          <a:lumMod val="50000"/>
                        </a:schemeClr>
                      </a:solidFill>
                      <a:prstDash val="solid"/>
                      <a:round/>
                      <a:headEnd type="none" w="med" len="med"/>
                      <a:tailEnd type="none" w="med" len="med"/>
                    </a:lnL>
                    <a:lnR w="12700" cap="flat" cmpd="sng" algn="ctr">
                      <a:solidFill>
                        <a:schemeClr val="bg2">
                          <a:lumMod val="50000"/>
                        </a:schemeClr>
                      </a:solidFill>
                      <a:prstDash val="solid"/>
                      <a:round/>
                      <a:headEnd type="none" w="med" len="med"/>
                      <a:tailEnd type="none" w="med" len="med"/>
                    </a:lnR>
                    <a:lnT w="12700" cap="flat" cmpd="sng" algn="ctr">
                      <a:solidFill>
                        <a:schemeClr val="bg2">
                          <a:lumMod val="50000"/>
                        </a:schemeClr>
                      </a:solidFill>
                      <a:prstDash val="solid"/>
                      <a:round/>
                      <a:headEnd type="none" w="med" len="med"/>
                      <a:tailEnd type="none" w="med" len="med"/>
                    </a:lnT>
                    <a:lnB w="12700" cap="flat" cmpd="sng" algn="ctr">
                      <a:solidFill>
                        <a:schemeClr val="bg2">
                          <a:lumMod val="50000"/>
                        </a:schemeClr>
                      </a:solidFill>
                      <a:prstDash val="solid"/>
                      <a:round/>
                      <a:headEnd type="none" w="med" len="med"/>
                      <a:tailEnd type="none" w="med" len="med"/>
                    </a:lnB>
                  </a:tcPr>
                </a:tc>
                <a:extLst>
                  <a:ext uri="{0D108BD9-81ED-4DB2-BD59-A6C34878D82A}">
                    <a16:rowId xmlns:a16="http://schemas.microsoft.com/office/drawing/2014/main" val="4190183344"/>
                  </a:ext>
                </a:extLst>
              </a:tr>
              <a:tr h="351111">
                <a:tc>
                  <a:txBody>
                    <a:bodyPr/>
                    <a:lstStyle/>
                    <a:p>
                      <a:r>
                        <a:rPr lang="en-US" sz="1400" dirty="0">
                          <a:solidFill>
                            <a:schemeClr val="bg1"/>
                          </a:solidFill>
                        </a:rPr>
                        <a:t>Rice</a:t>
                      </a:r>
                    </a:p>
                  </a:txBody>
                  <a:tcPr>
                    <a:lnL w="12700" cap="flat" cmpd="sng" algn="ctr">
                      <a:solidFill>
                        <a:schemeClr val="bg2">
                          <a:lumMod val="50000"/>
                        </a:schemeClr>
                      </a:solidFill>
                      <a:prstDash val="solid"/>
                      <a:round/>
                      <a:headEnd type="none" w="med" len="med"/>
                      <a:tailEnd type="none" w="med" len="med"/>
                    </a:lnL>
                    <a:lnR w="12700" cap="flat" cmpd="sng" algn="ctr">
                      <a:solidFill>
                        <a:schemeClr val="bg2">
                          <a:lumMod val="50000"/>
                        </a:schemeClr>
                      </a:solidFill>
                      <a:prstDash val="solid"/>
                      <a:round/>
                      <a:headEnd type="none" w="med" len="med"/>
                      <a:tailEnd type="none" w="med" len="med"/>
                    </a:lnR>
                    <a:lnT w="12700" cap="flat" cmpd="sng" algn="ctr">
                      <a:solidFill>
                        <a:schemeClr val="bg2">
                          <a:lumMod val="50000"/>
                        </a:schemeClr>
                      </a:solidFill>
                      <a:prstDash val="solid"/>
                      <a:round/>
                      <a:headEnd type="none" w="med" len="med"/>
                      <a:tailEnd type="none" w="med" len="med"/>
                    </a:lnT>
                    <a:lnB w="12700" cap="flat" cmpd="sng" algn="ctr">
                      <a:solidFill>
                        <a:schemeClr val="bg2">
                          <a:lumMod val="50000"/>
                        </a:schemeClr>
                      </a:solidFill>
                      <a:prstDash val="solid"/>
                      <a:round/>
                      <a:headEnd type="none" w="med" len="med"/>
                      <a:tailEnd type="none" w="med" len="med"/>
                    </a:lnB>
                  </a:tcPr>
                </a:tc>
                <a:tc>
                  <a:txBody>
                    <a:bodyPr/>
                    <a:lstStyle/>
                    <a:p>
                      <a:pPr marL="0" indent="0" algn="ctr">
                        <a:buFont typeface="Arial" panose="020B0604020202020204" pitchFamily="34" charset="0"/>
                        <a:buNone/>
                      </a:pPr>
                      <a:r>
                        <a:rPr lang="en-US" sz="1400" b="1" dirty="0">
                          <a:solidFill>
                            <a:schemeClr val="bg1"/>
                          </a:solidFill>
                        </a:rPr>
                        <a:t>x</a:t>
                      </a:r>
                    </a:p>
                  </a:txBody>
                  <a:tcPr>
                    <a:lnL w="12700" cap="flat" cmpd="sng" algn="ctr">
                      <a:solidFill>
                        <a:schemeClr val="bg2">
                          <a:lumMod val="50000"/>
                        </a:schemeClr>
                      </a:solidFill>
                      <a:prstDash val="solid"/>
                      <a:round/>
                      <a:headEnd type="none" w="med" len="med"/>
                      <a:tailEnd type="none" w="med" len="med"/>
                    </a:lnL>
                    <a:lnR w="12700" cap="flat" cmpd="sng" algn="ctr">
                      <a:solidFill>
                        <a:schemeClr val="bg2">
                          <a:lumMod val="50000"/>
                        </a:schemeClr>
                      </a:solidFill>
                      <a:prstDash val="solid"/>
                      <a:round/>
                      <a:headEnd type="none" w="med" len="med"/>
                      <a:tailEnd type="none" w="med" len="med"/>
                    </a:lnR>
                    <a:lnT w="12700" cap="flat" cmpd="sng" algn="ctr">
                      <a:solidFill>
                        <a:schemeClr val="bg2">
                          <a:lumMod val="50000"/>
                        </a:schemeClr>
                      </a:solidFill>
                      <a:prstDash val="solid"/>
                      <a:round/>
                      <a:headEnd type="none" w="med" len="med"/>
                      <a:tailEnd type="none" w="med" len="med"/>
                    </a:lnT>
                    <a:lnB w="12700" cap="flat" cmpd="sng" algn="ctr">
                      <a:solidFill>
                        <a:schemeClr val="bg2">
                          <a:lumMod val="50000"/>
                        </a:schemeClr>
                      </a:solidFill>
                      <a:prstDash val="solid"/>
                      <a:round/>
                      <a:headEnd type="none" w="med" len="med"/>
                      <a:tailEnd type="none" w="med" len="med"/>
                    </a:lnB>
                  </a:tcPr>
                </a:tc>
                <a:tc>
                  <a:txBody>
                    <a:bodyPr/>
                    <a:lstStyle/>
                    <a:p>
                      <a:pPr algn="ctr"/>
                      <a:r>
                        <a:rPr lang="en-US" sz="1400" dirty="0">
                          <a:solidFill>
                            <a:schemeClr val="bg1"/>
                          </a:solidFill>
                        </a:rPr>
                        <a:t>x</a:t>
                      </a:r>
                    </a:p>
                  </a:txBody>
                  <a:tcPr>
                    <a:lnL w="12700" cap="flat" cmpd="sng" algn="ctr">
                      <a:solidFill>
                        <a:schemeClr val="bg2">
                          <a:lumMod val="50000"/>
                        </a:schemeClr>
                      </a:solidFill>
                      <a:prstDash val="solid"/>
                      <a:round/>
                      <a:headEnd type="none" w="med" len="med"/>
                      <a:tailEnd type="none" w="med" len="med"/>
                    </a:lnL>
                    <a:lnR w="12700" cap="flat" cmpd="sng" algn="ctr">
                      <a:solidFill>
                        <a:schemeClr val="bg2">
                          <a:lumMod val="50000"/>
                        </a:schemeClr>
                      </a:solidFill>
                      <a:prstDash val="solid"/>
                      <a:round/>
                      <a:headEnd type="none" w="med" len="med"/>
                      <a:tailEnd type="none" w="med" len="med"/>
                    </a:lnR>
                    <a:lnT w="12700" cap="flat" cmpd="sng" algn="ctr">
                      <a:solidFill>
                        <a:schemeClr val="bg2">
                          <a:lumMod val="50000"/>
                        </a:schemeClr>
                      </a:solidFill>
                      <a:prstDash val="solid"/>
                      <a:round/>
                      <a:headEnd type="none" w="med" len="med"/>
                      <a:tailEnd type="none" w="med" len="med"/>
                    </a:lnT>
                    <a:lnB w="12700" cap="flat" cmpd="sng" algn="ctr">
                      <a:solidFill>
                        <a:schemeClr val="bg2">
                          <a:lumMod val="50000"/>
                        </a:schemeClr>
                      </a:solidFill>
                      <a:prstDash val="solid"/>
                      <a:round/>
                      <a:headEnd type="none" w="med" len="med"/>
                      <a:tailEnd type="none" w="med" len="med"/>
                    </a:lnB>
                  </a:tcPr>
                </a:tc>
                <a:tc>
                  <a:txBody>
                    <a:bodyPr/>
                    <a:lstStyle/>
                    <a:p>
                      <a:pPr algn="ctr"/>
                      <a:endParaRPr lang="en-US" sz="1400" dirty="0">
                        <a:solidFill>
                          <a:schemeClr val="bg1"/>
                        </a:solidFill>
                      </a:endParaRPr>
                    </a:p>
                  </a:txBody>
                  <a:tcPr>
                    <a:lnL w="12700" cap="flat" cmpd="sng" algn="ctr">
                      <a:solidFill>
                        <a:schemeClr val="bg2">
                          <a:lumMod val="50000"/>
                        </a:schemeClr>
                      </a:solidFill>
                      <a:prstDash val="solid"/>
                      <a:round/>
                      <a:headEnd type="none" w="med" len="med"/>
                      <a:tailEnd type="none" w="med" len="med"/>
                    </a:lnL>
                    <a:lnR w="12700" cap="flat" cmpd="sng" algn="ctr">
                      <a:solidFill>
                        <a:schemeClr val="bg2">
                          <a:lumMod val="50000"/>
                        </a:schemeClr>
                      </a:solidFill>
                      <a:prstDash val="solid"/>
                      <a:round/>
                      <a:headEnd type="none" w="med" len="med"/>
                      <a:tailEnd type="none" w="med" len="med"/>
                    </a:lnR>
                    <a:lnT w="12700" cap="flat" cmpd="sng" algn="ctr">
                      <a:solidFill>
                        <a:schemeClr val="bg2">
                          <a:lumMod val="50000"/>
                        </a:schemeClr>
                      </a:solidFill>
                      <a:prstDash val="solid"/>
                      <a:round/>
                      <a:headEnd type="none" w="med" len="med"/>
                      <a:tailEnd type="none" w="med" len="med"/>
                    </a:lnT>
                    <a:lnB w="12700" cap="flat" cmpd="sng" algn="ctr">
                      <a:solidFill>
                        <a:schemeClr val="bg2">
                          <a:lumMod val="50000"/>
                        </a:schemeClr>
                      </a:solidFill>
                      <a:prstDash val="solid"/>
                      <a:round/>
                      <a:headEnd type="none" w="med" len="med"/>
                      <a:tailEnd type="none" w="med" len="med"/>
                    </a:lnB>
                  </a:tcPr>
                </a:tc>
                <a:tc>
                  <a:txBody>
                    <a:bodyPr/>
                    <a:lstStyle/>
                    <a:p>
                      <a:pPr algn="ctr"/>
                      <a:endParaRPr lang="en-US" sz="1400">
                        <a:solidFill>
                          <a:schemeClr val="bg1"/>
                        </a:solidFill>
                      </a:endParaRPr>
                    </a:p>
                  </a:txBody>
                  <a:tcPr>
                    <a:lnL w="12700" cap="flat" cmpd="sng" algn="ctr">
                      <a:solidFill>
                        <a:schemeClr val="bg2">
                          <a:lumMod val="50000"/>
                        </a:schemeClr>
                      </a:solidFill>
                      <a:prstDash val="solid"/>
                      <a:round/>
                      <a:headEnd type="none" w="med" len="med"/>
                      <a:tailEnd type="none" w="med" len="med"/>
                    </a:lnL>
                    <a:lnR w="12700" cap="flat" cmpd="sng" algn="ctr">
                      <a:solidFill>
                        <a:schemeClr val="bg2">
                          <a:lumMod val="50000"/>
                        </a:schemeClr>
                      </a:solidFill>
                      <a:prstDash val="solid"/>
                      <a:round/>
                      <a:headEnd type="none" w="med" len="med"/>
                      <a:tailEnd type="none" w="med" len="med"/>
                    </a:lnR>
                    <a:lnT w="12700" cap="flat" cmpd="sng" algn="ctr">
                      <a:solidFill>
                        <a:schemeClr val="bg2">
                          <a:lumMod val="50000"/>
                        </a:schemeClr>
                      </a:solidFill>
                      <a:prstDash val="solid"/>
                      <a:round/>
                      <a:headEnd type="none" w="med" len="med"/>
                      <a:tailEnd type="none" w="med" len="med"/>
                    </a:lnT>
                    <a:lnB w="12700" cap="flat" cmpd="sng" algn="ctr">
                      <a:solidFill>
                        <a:schemeClr val="bg2">
                          <a:lumMod val="50000"/>
                        </a:schemeClr>
                      </a:solidFill>
                      <a:prstDash val="solid"/>
                      <a:round/>
                      <a:headEnd type="none" w="med" len="med"/>
                      <a:tailEnd type="none" w="med" len="med"/>
                    </a:lnB>
                  </a:tcPr>
                </a:tc>
                <a:tc>
                  <a:txBody>
                    <a:bodyPr/>
                    <a:lstStyle/>
                    <a:p>
                      <a:pPr algn="ctr"/>
                      <a:endParaRPr lang="en-US" sz="1400">
                        <a:solidFill>
                          <a:schemeClr val="bg1"/>
                        </a:solidFill>
                      </a:endParaRPr>
                    </a:p>
                  </a:txBody>
                  <a:tcPr>
                    <a:lnL w="12700" cap="flat" cmpd="sng" algn="ctr">
                      <a:solidFill>
                        <a:schemeClr val="bg2">
                          <a:lumMod val="50000"/>
                        </a:schemeClr>
                      </a:solidFill>
                      <a:prstDash val="solid"/>
                      <a:round/>
                      <a:headEnd type="none" w="med" len="med"/>
                      <a:tailEnd type="none" w="med" len="med"/>
                    </a:lnL>
                    <a:lnR w="12700" cap="flat" cmpd="sng" algn="ctr">
                      <a:solidFill>
                        <a:schemeClr val="bg2">
                          <a:lumMod val="50000"/>
                        </a:schemeClr>
                      </a:solidFill>
                      <a:prstDash val="solid"/>
                      <a:round/>
                      <a:headEnd type="none" w="med" len="med"/>
                      <a:tailEnd type="none" w="med" len="med"/>
                    </a:lnR>
                    <a:lnT w="12700" cap="flat" cmpd="sng" algn="ctr">
                      <a:solidFill>
                        <a:schemeClr val="bg2">
                          <a:lumMod val="50000"/>
                        </a:schemeClr>
                      </a:solidFill>
                      <a:prstDash val="solid"/>
                      <a:round/>
                      <a:headEnd type="none" w="med" len="med"/>
                      <a:tailEnd type="none" w="med" len="med"/>
                    </a:lnT>
                    <a:lnB w="12700" cap="flat" cmpd="sng" algn="ctr">
                      <a:solidFill>
                        <a:schemeClr val="bg2">
                          <a:lumMod val="50000"/>
                        </a:schemeClr>
                      </a:solidFill>
                      <a:prstDash val="solid"/>
                      <a:round/>
                      <a:headEnd type="none" w="med" len="med"/>
                      <a:tailEnd type="none" w="med" len="med"/>
                    </a:lnB>
                  </a:tcPr>
                </a:tc>
                <a:tc>
                  <a:txBody>
                    <a:bodyPr/>
                    <a:lstStyle/>
                    <a:p>
                      <a:pPr algn="ctr"/>
                      <a:endParaRPr lang="en-US" sz="1400">
                        <a:solidFill>
                          <a:schemeClr val="bg1"/>
                        </a:solidFill>
                      </a:endParaRPr>
                    </a:p>
                  </a:txBody>
                  <a:tcPr>
                    <a:lnL w="12700" cap="flat" cmpd="sng" algn="ctr">
                      <a:solidFill>
                        <a:schemeClr val="bg2">
                          <a:lumMod val="50000"/>
                        </a:schemeClr>
                      </a:solidFill>
                      <a:prstDash val="solid"/>
                      <a:round/>
                      <a:headEnd type="none" w="med" len="med"/>
                      <a:tailEnd type="none" w="med" len="med"/>
                    </a:lnL>
                    <a:lnR w="12700" cap="flat" cmpd="sng" algn="ctr">
                      <a:solidFill>
                        <a:schemeClr val="bg2">
                          <a:lumMod val="50000"/>
                        </a:schemeClr>
                      </a:solidFill>
                      <a:prstDash val="solid"/>
                      <a:round/>
                      <a:headEnd type="none" w="med" len="med"/>
                      <a:tailEnd type="none" w="med" len="med"/>
                    </a:lnR>
                    <a:lnT w="12700" cap="flat" cmpd="sng" algn="ctr">
                      <a:solidFill>
                        <a:schemeClr val="bg2">
                          <a:lumMod val="50000"/>
                        </a:schemeClr>
                      </a:solidFill>
                      <a:prstDash val="solid"/>
                      <a:round/>
                      <a:headEnd type="none" w="med" len="med"/>
                      <a:tailEnd type="none" w="med" len="med"/>
                    </a:lnT>
                    <a:lnB w="12700" cap="flat" cmpd="sng" algn="ctr">
                      <a:solidFill>
                        <a:schemeClr val="bg2">
                          <a:lumMod val="50000"/>
                        </a:schemeClr>
                      </a:solidFill>
                      <a:prstDash val="solid"/>
                      <a:round/>
                      <a:headEnd type="none" w="med" len="med"/>
                      <a:tailEnd type="none" w="med" len="med"/>
                    </a:lnB>
                  </a:tcPr>
                </a:tc>
                <a:tc>
                  <a:txBody>
                    <a:bodyPr/>
                    <a:lstStyle/>
                    <a:p>
                      <a:pPr algn="ctr"/>
                      <a:endParaRPr lang="en-US" sz="1400" dirty="0">
                        <a:solidFill>
                          <a:schemeClr val="bg1"/>
                        </a:solidFill>
                      </a:endParaRPr>
                    </a:p>
                  </a:txBody>
                  <a:tcPr>
                    <a:lnL w="12700" cap="flat" cmpd="sng" algn="ctr">
                      <a:solidFill>
                        <a:schemeClr val="bg2">
                          <a:lumMod val="50000"/>
                        </a:schemeClr>
                      </a:solidFill>
                      <a:prstDash val="solid"/>
                      <a:round/>
                      <a:headEnd type="none" w="med" len="med"/>
                      <a:tailEnd type="none" w="med" len="med"/>
                    </a:lnL>
                    <a:lnR w="12700" cap="flat" cmpd="sng" algn="ctr">
                      <a:solidFill>
                        <a:schemeClr val="bg2">
                          <a:lumMod val="50000"/>
                        </a:schemeClr>
                      </a:solidFill>
                      <a:prstDash val="solid"/>
                      <a:round/>
                      <a:headEnd type="none" w="med" len="med"/>
                      <a:tailEnd type="none" w="med" len="med"/>
                    </a:lnR>
                    <a:lnT w="12700" cap="flat" cmpd="sng" algn="ctr">
                      <a:solidFill>
                        <a:schemeClr val="bg2">
                          <a:lumMod val="50000"/>
                        </a:schemeClr>
                      </a:solidFill>
                      <a:prstDash val="solid"/>
                      <a:round/>
                      <a:headEnd type="none" w="med" len="med"/>
                      <a:tailEnd type="none" w="med" len="med"/>
                    </a:lnT>
                    <a:lnB w="12700" cap="flat" cmpd="sng" algn="ctr">
                      <a:solidFill>
                        <a:schemeClr val="bg2">
                          <a:lumMod val="50000"/>
                        </a:schemeClr>
                      </a:solidFill>
                      <a:prstDash val="solid"/>
                      <a:round/>
                      <a:headEnd type="none" w="med" len="med"/>
                      <a:tailEnd type="none" w="med" len="med"/>
                    </a:lnB>
                  </a:tcPr>
                </a:tc>
                <a:extLst>
                  <a:ext uri="{0D108BD9-81ED-4DB2-BD59-A6C34878D82A}">
                    <a16:rowId xmlns:a16="http://schemas.microsoft.com/office/drawing/2014/main" val="373180823"/>
                  </a:ext>
                </a:extLst>
              </a:tr>
              <a:tr h="614444">
                <a:tc>
                  <a:txBody>
                    <a:bodyPr/>
                    <a:lstStyle/>
                    <a:p>
                      <a:r>
                        <a:rPr lang="en-US" sz="1400" dirty="0">
                          <a:solidFill>
                            <a:schemeClr val="bg1"/>
                          </a:solidFill>
                        </a:rPr>
                        <a:t>Beet </a:t>
                      </a:r>
                      <a:r>
                        <a:rPr lang="en-US" sz="1400" dirty="0" err="1">
                          <a:solidFill>
                            <a:schemeClr val="bg1"/>
                          </a:solidFill>
                        </a:rPr>
                        <a:t>Fibre</a:t>
                      </a:r>
                      <a:endParaRPr lang="en-US" sz="1400" dirty="0">
                        <a:solidFill>
                          <a:schemeClr val="bg1"/>
                        </a:solidFill>
                      </a:endParaRPr>
                    </a:p>
                  </a:txBody>
                  <a:tcPr>
                    <a:lnL w="12700" cap="flat" cmpd="sng" algn="ctr">
                      <a:solidFill>
                        <a:schemeClr val="bg2">
                          <a:lumMod val="50000"/>
                        </a:schemeClr>
                      </a:solidFill>
                      <a:prstDash val="solid"/>
                      <a:round/>
                      <a:headEnd type="none" w="med" len="med"/>
                      <a:tailEnd type="none" w="med" len="med"/>
                    </a:lnL>
                    <a:lnR w="12700" cap="flat" cmpd="sng" algn="ctr">
                      <a:solidFill>
                        <a:schemeClr val="bg2">
                          <a:lumMod val="50000"/>
                        </a:schemeClr>
                      </a:solidFill>
                      <a:prstDash val="solid"/>
                      <a:round/>
                      <a:headEnd type="none" w="med" len="med"/>
                      <a:tailEnd type="none" w="med" len="med"/>
                    </a:lnR>
                    <a:lnT w="12700" cap="flat" cmpd="sng" algn="ctr">
                      <a:solidFill>
                        <a:schemeClr val="bg2">
                          <a:lumMod val="50000"/>
                        </a:schemeClr>
                      </a:solidFill>
                      <a:prstDash val="solid"/>
                      <a:round/>
                      <a:headEnd type="none" w="med" len="med"/>
                      <a:tailEnd type="none" w="med" len="med"/>
                    </a:lnT>
                    <a:lnB w="12700" cap="flat" cmpd="sng" algn="ctr">
                      <a:solidFill>
                        <a:schemeClr val="bg2">
                          <a:lumMod val="50000"/>
                        </a:schemeClr>
                      </a:solidFill>
                      <a:prstDash val="solid"/>
                      <a:round/>
                      <a:headEnd type="none" w="med" len="med"/>
                      <a:tailEnd type="none" w="med" len="med"/>
                    </a:lnB>
                  </a:tcPr>
                </a:tc>
                <a:tc>
                  <a:txBody>
                    <a:bodyPr/>
                    <a:lstStyle/>
                    <a:p>
                      <a:pPr algn="ctr"/>
                      <a:r>
                        <a:rPr lang="en-US" sz="1400" dirty="0">
                          <a:solidFill>
                            <a:schemeClr val="bg1"/>
                          </a:solidFill>
                        </a:rPr>
                        <a:t>x</a:t>
                      </a:r>
                    </a:p>
                  </a:txBody>
                  <a:tcPr>
                    <a:lnL w="12700" cap="flat" cmpd="sng" algn="ctr">
                      <a:solidFill>
                        <a:schemeClr val="bg2">
                          <a:lumMod val="50000"/>
                        </a:schemeClr>
                      </a:solidFill>
                      <a:prstDash val="solid"/>
                      <a:round/>
                      <a:headEnd type="none" w="med" len="med"/>
                      <a:tailEnd type="none" w="med" len="med"/>
                    </a:lnL>
                    <a:lnR w="12700" cap="flat" cmpd="sng" algn="ctr">
                      <a:solidFill>
                        <a:schemeClr val="bg2">
                          <a:lumMod val="50000"/>
                        </a:schemeClr>
                      </a:solidFill>
                      <a:prstDash val="solid"/>
                      <a:round/>
                      <a:headEnd type="none" w="med" len="med"/>
                      <a:tailEnd type="none" w="med" len="med"/>
                    </a:lnR>
                    <a:lnT w="12700" cap="flat" cmpd="sng" algn="ctr">
                      <a:solidFill>
                        <a:schemeClr val="bg2">
                          <a:lumMod val="50000"/>
                        </a:schemeClr>
                      </a:solidFill>
                      <a:prstDash val="solid"/>
                      <a:round/>
                      <a:headEnd type="none" w="med" len="med"/>
                      <a:tailEnd type="none" w="med" len="med"/>
                    </a:lnT>
                    <a:lnB w="12700" cap="flat" cmpd="sng" algn="ctr">
                      <a:solidFill>
                        <a:schemeClr val="bg2">
                          <a:lumMod val="50000"/>
                        </a:schemeClr>
                      </a:solidFill>
                      <a:prstDash val="solid"/>
                      <a:round/>
                      <a:headEnd type="none" w="med" len="med"/>
                      <a:tailEnd type="none" w="med" len="med"/>
                    </a:lnB>
                  </a:tcPr>
                </a:tc>
                <a:tc>
                  <a:txBody>
                    <a:bodyPr/>
                    <a:lstStyle/>
                    <a:p>
                      <a:pPr algn="ctr"/>
                      <a:endParaRPr lang="en-US" sz="1400" dirty="0">
                        <a:solidFill>
                          <a:schemeClr val="bg1"/>
                        </a:solidFill>
                      </a:endParaRPr>
                    </a:p>
                  </a:txBody>
                  <a:tcPr>
                    <a:lnL w="12700" cap="flat" cmpd="sng" algn="ctr">
                      <a:solidFill>
                        <a:schemeClr val="bg2">
                          <a:lumMod val="50000"/>
                        </a:schemeClr>
                      </a:solidFill>
                      <a:prstDash val="solid"/>
                      <a:round/>
                      <a:headEnd type="none" w="med" len="med"/>
                      <a:tailEnd type="none" w="med" len="med"/>
                    </a:lnL>
                    <a:lnR w="12700" cap="flat" cmpd="sng" algn="ctr">
                      <a:solidFill>
                        <a:schemeClr val="bg2">
                          <a:lumMod val="50000"/>
                        </a:schemeClr>
                      </a:solidFill>
                      <a:prstDash val="solid"/>
                      <a:round/>
                      <a:headEnd type="none" w="med" len="med"/>
                      <a:tailEnd type="none" w="med" len="med"/>
                    </a:lnR>
                    <a:lnT w="12700" cap="flat" cmpd="sng" algn="ctr">
                      <a:solidFill>
                        <a:schemeClr val="bg2">
                          <a:lumMod val="50000"/>
                        </a:schemeClr>
                      </a:solidFill>
                      <a:prstDash val="solid"/>
                      <a:round/>
                      <a:headEnd type="none" w="med" len="med"/>
                      <a:tailEnd type="none" w="med" len="med"/>
                    </a:lnT>
                    <a:lnB w="12700" cap="flat" cmpd="sng" algn="ctr">
                      <a:solidFill>
                        <a:schemeClr val="bg2">
                          <a:lumMod val="50000"/>
                        </a:schemeClr>
                      </a:solidFill>
                      <a:prstDash val="solid"/>
                      <a:round/>
                      <a:headEnd type="none" w="med" len="med"/>
                      <a:tailEnd type="none" w="med" len="med"/>
                    </a:lnB>
                  </a:tcPr>
                </a:tc>
                <a:tc>
                  <a:txBody>
                    <a:bodyPr/>
                    <a:lstStyle/>
                    <a:p>
                      <a:pPr algn="ctr"/>
                      <a:r>
                        <a:rPr lang="en-US" sz="1400" dirty="0">
                          <a:solidFill>
                            <a:schemeClr val="bg1"/>
                          </a:solidFill>
                        </a:rPr>
                        <a:t>x</a:t>
                      </a:r>
                    </a:p>
                  </a:txBody>
                  <a:tcPr>
                    <a:lnL w="12700" cap="flat" cmpd="sng" algn="ctr">
                      <a:solidFill>
                        <a:schemeClr val="bg2">
                          <a:lumMod val="50000"/>
                        </a:schemeClr>
                      </a:solidFill>
                      <a:prstDash val="solid"/>
                      <a:round/>
                      <a:headEnd type="none" w="med" len="med"/>
                      <a:tailEnd type="none" w="med" len="med"/>
                    </a:lnL>
                    <a:lnR w="12700" cap="flat" cmpd="sng" algn="ctr">
                      <a:solidFill>
                        <a:schemeClr val="bg2">
                          <a:lumMod val="50000"/>
                        </a:schemeClr>
                      </a:solidFill>
                      <a:prstDash val="solid"/>
                      <a:round/>
                      <a:headEnd type="none" w="med" len="med"/>
                      <a:tailEnd type="none" w="med" len="med"/>
                    </a:lnR>
                    <a:lnT w="12700" cap="flat" cmpd="sng" algn="ctr">
                      <a:solidFill>
                        <a:schemeClr val="bg2">
                          <a:lumMod val="50000"/>
                        </a:schemeClr>
                      </a:solidFill>
                      <a:prstDash val="solid"/>
                      <a:round/>
                      <a:headEnd type="none" w="med" len="med"/>
                      <a:tailEnd type="none" w="med" len="med"/>
                    </a:lnT>
                    <a:lnB w="12700" cap="flat" cmpd="sng" algn="ctr">
                      <a:solidFill>
                        <a:schemeClr val="bg2">
                          <a:lumMod val="50000"/>
                        </a:schemeClr>
                      </a:solidFill>
                      <a:prstDash val="solid"/>
                      <a:round/>
                      <a:headEnd type="none" w="med" len="med"/>
                      <a:tailEnd type="none" w="med" len="med"/>
                    </a:lnB>
                  </a:tcPr>
                </a:tc>
                <a:tc>
                  <a:txBody>
                    <a:bodyPr/>
                    <a:lstStyle/>
                    <a:p>
                      <a:pPr algn="ctr"/>
                      <a:endParaRPr lang="en-US" sz="1400" dirty="0">
                        <a:solidFill>
                          <a:schemeClr val="bg1"/>
                        </a:solidFill>
                      </a:endParaRPr>
                    </a:p>
                  </a:txBody>
                  <a:tcPr>
                    <a:lnL w="12700" cap="flat" cmpd="sng" algn="ctr">
                      <a:solidFill>
                        <a:schemeClr val="bg2">
                          <a:lumMod val="50000"/>
                        </a:schemeClr>
                      </a:solidFill>
                      <a:prstDash val="solid"/>
                      <a:round/>
                      <a:headEnd type="none" w="med" len="med"/>
                      <a:tailEnd type="none" w="med" len="med"/>
                    </a:lnL>
                    <a:lnR w="12700" cap="flat" cmpd="sng" algn="ctr">
                      <a:solidFill>
                        <a:schemeClr val="bg2">
                          <a:lumMod val="50000"/>
                        </a:schemeClr>
                      </a:solidFill>
                      <a:prstDash val="solid"/>
                      <a:round/>
                      <a:headEnd type="none" w="med" len="med"/>
                      <a:tailEnd type="none" w="med" len="med"/>
                    </a:lnR>
                    <a:lnT w="12700" cap="flat" cmpd="sng" algn="ctr">
                      <a:solidFill>
                        <a:schemeClr val="bg2">
                          <a:lumMod val="50000"/>
                        </a:schemeClr>
                      </a:solidFill>
                      <a:prstDash val="solid"/>
                      <a:round/>
                      <a:headEnd type="none" w="med" len="med"/>
                      <a:tailEnd type="none" w="med" len="med"/>
                    </a:lnT>
                    <a:lnB w="12700" cap="flat" cmpd="sng" algn="ctr">
                      <a:solidFill>
                        <a:schemeClr val="bg2">
                          <a:lumMod val="50000"/>
                        </a:schemeClr>
                      </a:solidFill>
                      <a:prstDash val="solid"/>
                      <a:round/>
                      <a:headEnd type="none" w="med" len="med"/>
                      <a:tailEnd type="none" w="med" len="med"/>
                    </a:lnB>
                  </a:tcPr>
                </a:tc>
                <a:tc>
                  <a:txBody>
                    <a:bodyPr/>
                    <a:lstStyle/>
                    <a:p>
                      <a:pPr algn="ctr"/>
                      <a:endParaRPr lang="en-US" sz="1400" dirty="0">
                        <a:solidFill>
                          <a:schemeClr val="bg1"/>
                        </a:solidFill>
                      </a:endParaRPr>
                    </a:p>
                  </a:txBody>
                  <a:tcPr>
                    <a:lnL w="12700" cap="flat" cmpd="sng" algn="ctr">
                      <a:solidFill>
                        <a:schemeClr val="bg2">
                          <a:lumMod val="50000"/>
                        </a:schemeClr>
                      </a:solidFill>
                      <a:prstDash val="solid"/>
                      <a:round/>
                      <a:headEnd type="none" w="med" len="med"/>
                      <a:tailEnd type="none" w="med" len="med"/>
                    </a:lnL>
                    <a:lnR w="12700" cap="flat" cmpd="sng" algn="ctr">
                      <a:solidFill>
                        <a:schemeClr val="bg2">
                          <a:lumMod val="50000"/>
                        </a:schemeClr>
                      </a:solidFill>
                      <a:prstDash val="solid"/>
                      <a:round/>
                      <a:headEnd type="none" w="med" len="med"/>
                      <a:tailEnd type="none" w="med" len="med"/>
                    </a:lnR>
                    <a:lnT w="12700" cap="flat" cmpd="sng" algn="ctr">
                      <a:solidFill>
                        <a:schemeClr val="bg2">
                          <a:lumMod val="50000"/>
                        </a:schemeClr>
                      </a:solidFill>
                      <a:prstDash val="solid"/>
                      <a:round/>
                      <a:headEnd type="none" w="med" len="med"/>
                      <a:tailEnd type="none" w="med" len="med"/>
                    </a:lnT>
                    <a:lnB w="12700" cap="flat" cmpd="sng" algn="ctr">
                      <a:solidFill>
                        <a:schemeClr val="bg2">
                          <a:lumMod val="50000"/>
                        </a:schemeClr>
                      </a:solidFill>
                      <a:prstDash val="solid"/>
                      <a:round/>
                      <a:headEnd type="none" w="med" len="med"/>
                      <a:tailEnd type="none" w="med" len="med"/>
                    </a:lnB>
                  </a:tcPr>
                </a:tc>
                <a:tc>
                  <a:txBody>
                    <a:bodyPr/>
                    <a:lstStyle/>
                    <a:p>
                      <a:pPr algn="ctr"/>
                      <a:endParaRPr lang="en-US" sz="1400">
                        <a:solidFill>
                          <a:schemeClr val="bg1"/>
                        </a:solidFill>
                      </a:endParaRPr>
                    </a:p>
                  </a:txBody>
                  <a:tcPr>
                    <a:lnL w="12700" cap="flat" cmpd="sng" algn="ctr">
                      <a:solidFill>
                        <a:schemeClr val="bg2">
                          <a:lumMod val="50000"/>
                        </a:schemeClr>
                      </a:solidFill>
                      <a:prstDash val="solid"/>
                      <a:round/>
                      <a:headEnd type="none" w="med" len="med"/>
                      <a:tailEnd type="none" w="med" len="med"/>
                    </a:lnL>
                    <a:lnR w="12700" cap="flat" cmpd="sng" algn="ctr">
                      <a:solidFill>
                        <a:schemeClr val="bg2">
                          <a:lumMod val="50000"/>
                        </a:schemeClr>
                      </a:solidFill>
                      <a:prstDash val="solid"/>
                      <a:round/>
                      <a:headEnd type="none" w="med" len="med"/>
                      <a:tailEnd type="none" w="med" len="med"/>
                    </a:lnR>
                    <a:lnT w="12700" cap="flat" cmpd="sng" algn="ctr">
                      <a:solidFill>
                        <a:schemeClr val="bg2">
                          <a:lumMod val="50000"/>
                        </a:schemeClr>
                      </a:solidFill>
                      <a:prstDash val="solid"/>
                      <a:round/>
                      <a:headEnd type="none" w="med" len="med"/>
                      <a:tailEnd type="none" w="med" len="med"/>
                    </a:lnT>
                    <a:lnB w="12700" cap="flat" cmpd="sng" algn="ctr">
                      <a:solidFill>
                        <a:schemeClr val="bg2">
                          <a:lumMod val="50000"/>
                        </a:schemeClr>
                      </a:solidFill>
                      <a:prstDash val="solid"/>
                      <a:round/>
                      <a:headEnd type="none" w="med" len="med"/>
                      <a:tailEnd type="none" w="med" len="med"/>
                    </a:lnB>
                  </a:tcPr>
                </a:tc>
                <a:tc>
                  <a:txBody>
                    <a:bodyPr/>
                    <a:lstStyle/>
                    <a:p>
                      <a:pPr algn="ctr"/>
                      <a:endParaRPr lang="en-US" sz="1400">
                        <a:solidFill>
                          <a:schemeClr val="bg1"/>
                        </a:solidFill>
                      </a:endParaRPr>
                    </a:p>
                  </a:txBody>
                  <a:tcPr>
                    <a:lnL w="12700" cap="flat" cmpd="sng" algn="ctr">
                      <a:solidFill>
                        <a:schemeClr val="bg2">
                          <a:lumMod val="50000"/>
                        </a:schemeClr>
                      </a:solidFill>
                      <a:prstDash val="solid"/>
                      <a:round/>
                      <a:headEnd type="none" w="med" len="med"/>
                      <a:tailEnd type="none" w="med" len="med"/>
                    </a:lnL>
                    <a:lnR w="12700" cap="flat" cmpd="sng" algn="ctr">
                      <a:solidFill>
                        <a:schemeClr val="bg2">
                          <a:lumMod val="50000"/>
                        </a:schemeClr>
                      </a:solidFill>
                      <a:prstDash val="solid"/>
                      <a:round/>
                      <a:headEnd type="none" w="med" len="med"/>
                      <a:tailEnd type="none" w="med" len="med"/>
                    </a:lnR>
                    <a:lnT w="12700" cap="flat" cmpd="sng" algn="ctr">
                      <a:solidFill>
                        <a:schemeClr val="bg2">
                          <a:lumMod val="50000"/>
                        </a:schemeClr>
                      </a:solidFill>
                      <a:prstDash val="solid"/>
                      <a:round/>
                      <a:headEnd type="none" w="med" len="med"/>
                      <a:tailEnd type="none" w="med" len="med"/>
                    </a:lnT>
                    <a:lnB w="12700" cap="flat" cmpd="sng" algn="ctr">
                      <a:solidFill>
                        <a:schemeClr val="bg2">
                          <a:lumMod val="50000"/>
                        </a:schemeClr>
                      </a:solidFill>
                      <a:prstDash val="solid"/>
                      <a:round/>
                      <a:headEnd type="none" w="med" len="med"/>
                      <a:tailEnd type="none" w="med" len="med"/>
                    </a:lnB>
                  </a:tcPr>
                </a:tc>
                <a:extLst>
                  <a:ext uri="{0D108BD9-81ED-4DB2-BD59-A6C34878D82A}">
                    <a16:rowId xmlns:a16="http://schemas.microsoft.com/office/drawing/2014/main" val="1771468250"/>
                  </a:ext>
                </a:extLst>
              </a:tr>
              <a:tr h="351111">
                <a:tc>
                  <a:txBody>
                    <a:bodyPr/>
                    <a:lstStyle/>
                    <a:p>
                      <a:r>
                        <a:rPr lang="en-US" sz="1400" dirty="0">
                          <a:solidFill>
                            <a:schemeClr val="bg1"/>
                          </a:solidFill>
                        </a:rPr>
                        <a:t>Algal DHA</a:t>
                      </a:r>
                    </a:p>
                  </a:txBody>
                  <a:tcPr>
                    <a:lnL w="12700" cap="flat" cmpd="sng" algn="ctr">
                      <a:solidFill>
                        <a:schemeClr val="bg2">
                          <a:lumMod val="50000"/>
                        </a:schemeClr>
                      </a:solidFill>
                      <a:prstDash val="solid"/>
                      <a:round/>
                      <a:headEnd type="none" w="med" len="med"/>
                      <a:tailEnd type="none" w="med" len="med"/>
                    </a:lnL>
                    <a:lnR w="12700" cap="flat" cmpd="sng" algn="ctr">
                      <a:solidFill>
                        <a:schemeClr val="bg2">
                          <a:lumMod val="50000"/>
                        </a:schemeClr>
                      </a:solidFill>
                      <a:prstDash val="solid"/>
                      <a:round/>
                      <a:headEnd type="none" w="med" len="med"/>
                      <a:tailEnd type="none" w="med" len="med"/>
                    </a:lnR>
                    <a:lnT w="12700" cap="flat" cmpd="sng" algn="ctr">
                      <a:solidFill>
                        <a:schemeClr val="bg2">
                          <a:lumMod val="50000"/>
                        </a:schemeClr>
                      </a:solidFill>
                      <a:prstDash val="solid"/>
                      <a:round/>
                      <a:headEnd type="none" w="med" len="med"/>
                      <a:tailEnd type="none" w="med" len="med"/>
                    </a:lnT>
                    <a:lnB w="12700" cap="flat" cmpd="sng" algn="ctr">
                      <a:solidFill>
                        <a:schemeClr val="bg2">
                          <a:lumMod val="50000"/>
                        </a:schemeClr>
                      </a:solidFill>
                      <a:prstDash val="solid"/>
                      <a:round/>
                      <a:headEnd type="none" w="med" len="med"/>
                      <a:tailEnd type="none" w="med" len="med"/>
                    </a:lnB>
                  </a:tcPr>
                </a:tc>
                <a:tc>
                  <a:txBody>
                    <a:bodyPr/>
                    <a:lstStyle/>
                    <a:p>
                      <a:pPr algn="ctr"/>
                      <a:r>
                        <a:rPr lang="en-US" sz="1400" dirty="0">
                          <a:solidFill>
                            <a:schemeClr val="bg1"/>
                          </a:solidFill>
                        </a:rPr>
                        <a:t>x</a:t>
                      </a:r>
                    </a:p>
                  </a:txBody>
                  <a:tcPr>
                    <a:lnL w="12700" cap="flat" cmpd="sng" algn="ctr">
                      <a:solidFill>
                        <a:schemeClr val="bg2">
                          <a:lumMod val="50000"/>
                        </a:schemeClr>
                      </a:solidFill>
                      <a:prstDash val="solid"/>
                      <a:round/>
                      <a:headEnd type="none" w="med" len="med"/>
                      <a:tailEnd type="none" w="med" len="med"/>
                    </a:lnL>
                    <a:lnR w="12700" cap="flat" cmpd="sng" algn="ctr">
                      <a:solidFill>
                        <a:schemeClr val="bg2">
                          <a:lumMod val="50000"/>
                        </a:schemeClr>
                      </a:solidFill>
                      <a:prstDash val="solid"/>
                      <a:round/>
                      <a:headEnd type="none" w="med" len="med"/>
                      <a:tailEnd type="none" w="med" len="med"/>
                    </a:lnR>
                    <a:lnT w="12700" cap="flat" cmpd="sng" algn="ctr">
                      <a:solidFill>
                        <a:schemeClr val="bg2">
                          <a:lumMod val="50000"/>
                        </a:schemeClr>
                      </a:solidFill>
                      <a:prstDash val="solid"/>
                      <a:round/>
                      <a:headEnd type="none" w="med" len="med"/>
                      <a:tailEnd type="none" w="med" len="med"/>
                    </a:lnT>
                    <a:lnB w="12700" cap="flat" cmpd="sng" algn="ctr">
                      <a:solidFill>
                        <a:schemeClr val="bg2">
                          <a:lumMod val="50000"/>
                        </a:schemeClr>
                      </a:solidFill>
                      <a:prstDash val="solid"/>
                      <a:round/>
                      <a:headEnd type="none" w="med" len="med"/>
                      <a:tailEnd type="none" w="med" len="med"/>
                    </a:lnB>
                  </a:tcPr>
                </a:tc>
                <a:tc>
                  <a:txBody>
                    <a:bodyPr/>
                    <a:lstStyle/>
                    <a:p>
                      <a:pPr algn="ctr"/>
                      <a:endParaRPr lang="en-US" sz="1400" dirty="0">
                        <a:solidFill>
                          <a:schemeClr val="bg1"/>
                        </a:solidFill>
                      </a:endParaRPr>
                    </a:p>
                  </a:txBody>
                  <a:tcPr>
                    <a:lnL w="12700" cap="flat" cmpd="sng" algn="ctr">
                      <a:solidFill>
                        <a:schemeClr val="bg2">
                          <a:lumMod val="50000"/>
                        </a:schemeClr>
                      </a:solidFill>
                      <a:prstDash val="solid"/>
                      <a:round/>
                      <a:headEnd type="none" w="med" len="med"/>
                      <a:tailEnd type="none" w="med" len="med"/>
                    </a:lnL>
                    <a:lnR w="12700" cap="flat" cmpd="sng" algn="ctr">
                      <a:solidFill>
                        <a:schemeClr val="bg2">
                          <a:lumMod val="50000"/>
                        </a:schemeClr>
                      </a:solidFill>
                      <a:prstDash val="solid"/>
                      <a:round/>
                      <a:headEnd type="none" w="med" len="med"/>
                      <a:tailEnd type="none" w="med" len="med"/>
                    </a:lnR>
                    <a:lnT w="12700" cap="flat" cmpd="sng" algn="ctr">
                      <a:solidFill>
                        <a:schemeClr val="bg2">
                          <a:lumMod val="50000"/>
                        </a:schemeClr>
                      </a:solidFill>
                      <a:prstDash val="solid"/>
                      <a:round/>
                      <a:headEnd type="none" w="med" len="med"/>
                      <a:tailEnd type="none" w="med" len="med"/>
                    </a:lnT>
                    <a:lnB w="12700" cap="flat" cmpd="sng" algn="ctr">
                      <a:solidFill>
                        <a:schemeClr val="bg2">
                          <a:lumMod val="50000"/>
                        </a:schemeClr>
                      </a:solidFill>
                      <a:prstDash val="solid"/>
                      <a:round/>
                      <a:headEnd type="none" w="med" len="med"/>
                      <a:tailEnd type="none" w="med" len="med"/>
                    </a:lnB>
                  </a:tcPr>
                </a:tc>
                <a:tc>
                  <a:txBody>
                    <a:bodyPr/>
                    <a:lstStyle/>
                    <a:p>
                      <a:pPr algn="ctr"/>
                      <a:endParaRPr lang="en-US" sz="1400" dirty="0">
                        <a:solidFill>
                          <a:schemeClr val="bg1"/>
                        </a:solidFill>
                      </a:endParaRPr>
                    </a:p>
                  </a:txBody>
                  <a:tcPr>
                    <a:lnL w="12700" cap="flat" cmpd="sng" algn="ctr">
                      <a:solidFill>
                        <a:schemeClr val="bg2">
                          <a:lumMod val="50000"/>
                        </a:schemeClr>
                      </a:solidFill>
                      <a:prstDash val="solid"/>
                      <a:round/>
                      <a:headEnd type="none" w="med" len="med"/>
                      <a:tailEnd type="none" w="med" len="med"/>
                    </a:lnL>
                    <a:lnR w="12700" cap="flat" cmpd="sng" algn="ctr">
                      <a:solidFill>
                        <a:schemeClr val="bg2">
                          <a:lumMod val="50000"/>
                        </a:schemeClr>
                      </a:solidFill>
                      <a:prstDash val="solid"/>
                      <a:round/>
                      <a:headEnd type="none" w="med" len="med"/>
                      <a:tailEnd type="none" w="med" len="med"/>
                    </a:lnR>
                    <a:lnT w="12700" cap="flat" cmpd="sng" algn="ctr">
                      <a:solidFill>
                        <a:schemeClr val="bg2">
                          <a:lumMod val="50000"/>
                        </a:schemeClr>
                      </a:solidFill>
                      <a:prstDash val="solid"/>
                      <a:round/>
                      <a:headEnd type="none" w="med" len="med"/>
                      <a:tailEnd type="none" w="med" len="med"/>
                    </a:lnT>
                    <a:lnB w="12700" cap="flat" cmpd="sng" algn="ctr">
                      <a:solidFill>
                        <a:schemeClr val="bg2">
                          <a:lumMod val="50000"/>
                        </a:schemeClr>
                      </a:solidFill>
                      <a:prstDash val="solid"/>
                      <a:round/>
                      <a:headEnd type="none" w="med" len="med"/>
                      <a:tailEnd type="none" w="med" len="med"/>
                    </a:lnB>
                  </a:tcPr>
                </a:tc>
                <a:tc>
                  <a:txBody>
                    <a:bodyPr/>
                    <a:lstStyle/>
                    <a:p>
                      <a:pPr algn="ctr"/>
                      <a:r>
                        <a:rPr lang="en-US" sz="1400" dirty="0">
                          <a:solidFill>
                            <a:schemeClr val="bg1"/>
                          </a:solidFill>
                        </a:rPr>
                        <a:t>x</a:t>
                      </a:r>
                    </a:p>
                  </a:txBody>
                  <a:tcPr>
                    <a:lnL w="12700" cap="flat" cmpd="sng" algn="ctr">
                      <a:solidFill>
                        <a:schemeClr val="bg2">
                          <a:lumMod val="50000"/>
                        </a:schemeClr>
                      </a:solidFill>
                      <a:prstDash val="solid"/>
                      <a:round/>
                      <a:headEnd type="none" w="med" len="med"/>
                      <a:tailEnd type="none" w="med" len="med"/>
                    </a:lnL>
                    <a:lnR w="12700" cap="flat" cmpd="sng" algn="ctr">
                      <a:solidFill>
                        <a:schemeClr val="bg2">
                          <a:lumMod val="50000"/>
                        </a:schemeClr>
                      </a:solidFill>
                      <a:prstDash val="solid"/>
                      <a:round/>
                      <a:headEnd type="none" w="med" len="med"/>
                      <a:tailEnd type="none" w="med" len="med"/>
                    </a:lnR>
                    <a:lnT w="12700" cap="flat" cmpd="sng" algn="ctr">
                      <a:solidFill>
                        <a:schemeClr val="bg2">
                          <a:lumMod val="50000"/>
                        </a:schemeClr>
                      </a:solidFill>
                      <a:prstDash val="solid"/>
                      <a:round/>
                      <a:headEnd type="none" w="med" len="med"/>
                      <a:tailEnd type="none" w="med" len="med"/>
                    </a:lnT>
                    <a:lnB w="12700" cap="flat" cmpd="sng" algn="ctr">
                      <a:solidFill>
                        <a:schemeClr val="bg2">
                          <a:lumMod val="50000"/>
                        </a:schemeClr>
                      </a:solidFill>
                      <a:prstDash val="solid"/>
                      <a:round/>
                      <a:headEnd type="none" w="med" len="med"/>
                      <a:tailEnd type="none" w="med" len="med"/>
                    </a:lnB>
                  </a:tcPr>
                </a:tc>
                <a:tc>
                  <a:txBody>
                    <a:bodyPr/>
                    <a:lstStyle/>
                    <a:p>
                      <a:pPr algn="ctr"/>
                      <a:endParaRPr lang="en-US" sz="1400" dirty="0">
                        <a:solidFill>
                          <a:schemeClr val="bg1"/>
                        </a:solidFill>
                      </a:endParaRPr>
                    </a:p>
                  </a:txBody>
                  <a:tcPr>
                    <a:lnL w="12700" cap="flat" cmpd="sng" algn="ctr">
                      <a:solidFill>
                        <a:schemeClr val="bg2">
                          <a:lumMod val="50000"/>
                        </a:schemeClr>
                      </a:solidFill>
                      <a:prstDash val="solid"/>
                      <a:round/>
                      <a:headEnd type="none" w="med" len="med"/>
                      <a:tailEnd type="none" w="med" len="med"/>
                    </a:lnL>
                    <a:lnR w="12700" cap="flat" cmpd="sng" algn="ctr">
                      <a:solidFill>
                        <a:schemeClr val="bg2">
                          <a:lumMod val="50000"/>
                        </a:schemeClr>
                      </a:solidFill>
                      <a:prstDash val="solid"/>
                      <a:round/>
                      <a:headEnd type="none" w="med" len="med"/>
                      <a:tailEnd type="none" w="med" len="med"/>
                    </a:lnR>
                    <a:lnT w="12700" cap="flat" cmpd="sng" algn="ctr">
                      <a:solidFill>
                        <a:schemeClr val="bg2">
                          <a:lumMod val="50000"/>
                        </a:schemeClr>
                      </a:solidFill>
                      <a:prstDash val="solid"/>
                      <a:round/>
                      <a:headEnd type="none" w="med" len="med"/>
                      <a:tailEnd type="none" w="med" len="med"/>
                    </a:lnT>
                    <a:lnB w="12700" cap="flat" cmpd="sng" algn="ctr">
                      <a:solidFill>
                        <a:schemeClr val="bg2">
                          <a:lumMod val="50000"/>
                        </a:schemeClr>
                      </a:solidFill>
                      <a:prstDash val="solid"/>
                      <a:round/>
                      <a:headEnd type="none" w="med" len="med"/>
                      <a:tailEnd type="none" w="med" len="med"/>
                    </a:lnB>
                  </a:tcPr>
                </a:tc>
                <a:tc>
                  <a:txBody>
                    <a:bodyPr/>
                    <a:lstStyle/>
                    <a:p>
                      <a:pPr algn="ctr"/>
                      <a:r>
                        <a:rPr lang="en-US" sz="1400" dirty="0">
                          <a:solidFill>
                            <a:schemeClr val="bg1"/>
                          </a:solidFill>
                        </a:rPr>
                        <a:t>x</a:t>
                      </a:r>
                    </a:p>
                  </a:txBody>
                  <a:tcPr>
                    <a:lnL w="12700" cap="flat" cmpd="sng" algn="ctr">
                      <a:solidFill>
                        <a:schemeClr val="bg2">
                          <a:lumMod val="50000"/>
                        </a:schemeClr>
                      </a:solidFill>
                      <a:prstDash val="solid"/>
                      <a:round/>
                      <a:headEnd type="none" w="med" len="med"/>
                      <a:tailEnd type="none" w="med" len="med"/>
                    </a:lnL>
                    <a:lnR w="12700" cap="flat" cmpd="sng" algn="ctr">
                      <a:solidFill>
                        <a:schemeClr val="bg2">
                          <a:lumMod val="50000"/>
                        </a:schemeClr>
                      </a:solidFill>
                      <a:prstDash val="solid"/>
                      <a:round/>
                      <a:headEnd type="none" w="med" len="med"/>
                      <a:tailEnd type="none" w="med" len="med"/>
                    </a:lnR>
                    <a:lnT w="12700" cap="flat" cmpd="sng" algn="ctr">
                      <a:solidFill>
                        <a:schemeClr val="bg2">
                          <a:lumMod val="50000"/>
                        </a:schemeClr>
                      </a:solidFill>
                      <a:prstDash val="solid"/>
                      <a:round/>
                      <a:headEnd type="none" w="med" len="med"/>
                      <a:tailEnd type="none" w="med" len="med"/>
                    </a:lnT>
                    <a:lnB w="12700" cap="flat" cmpd="sng" algn="ctr">
                      <a:solidFill>
                        <a:schemeClr val="bg2">
                          <a:lumMod val="50000"/>
                        </a:schemeClr>
                      </a:solidFill>
                      <a:prstDash val="solid"/>
                      <a:round/>
                      <a:headEnd type="none" w="med" len="med"/>
                      <a:tailEnd type="none" w="med" len="med"/>
                    </a:lnB>
                  </a:tcPr>
                </a:tc>
                <a:tc>
                  <a:txBody>
                    <a:bodyPr/>
                    <a:lstStyle/>
                    <a:p>
                      <a:pPr algn="ctr"/>
                      <a:endParaRPr lang="en-US" sz="1400">
                        <a:solidFill>
                          <a:schemeClr val="bg1"/>
                        </a:solidFill>
                      </a:endParaRPr>
                    </a:p>
                  </a:txBody>
                  <a:tcPr>
                    <a:lnL w="12700" cap="flat" cmpd="sng" algn="ctr">
                      <a:solidFill>
                        <a:schemeClr val="bg2">
                          <a:lumMod val="50000"/>
                        </a:schemeClr>
                      </a:solidFill>
                      <a:prstDash val="solid"/>
                      <a:round/>
                      <a:headEnd type="none" w="med" len="med"/>
                      <a:tailEnd type="none" w="med" len="med"/>
                    </a:lnL>
                    <a:lnR w="12700" cap="flat" cmpd="sng" algn="ctr">
                      <a:solidFill>
                        <a:schemeClr val="bg2">
                          <a:lumMod val="50000"/>
                        </a:schemeClr>
                      </a:solidFill>
                      <a:prstDash val="solid"/>
                      <a:round/>
                      <a:headEnd type="none" w="med" len="med"/>
                      <a:tailEnd type="none" w="med" len="med"/>
                    </a:lnR>
                    <a:lnT w="12700" cap="flat" cmpd="sng" algn="ctr">
                      <a:solidFill>
                        <a:schemeClr val="bg2">
                          <a:lumMod val="50000"/>
                        </a:schemeClr>
                      </a:solidFill>
                      <a:prstDash val="solid"/>
                      <a:round/>
                      <a:headEnd type="none" w="med" len="med"/>
                      <a:tailEnd type="none" w="med" len="med"/>
                    </a:lnT>
                    <a:lnB w="12700" cap="flat" cmpd="sng" algn="ctr">
                      <a:solidFill>
                        <a:schemeClr val="bg2">
                          <a:lumMod val="50000"/>
                        </a:schemeClr>
                      </a:solidFill>
                      <a:prstDash val="solid"/>
                      <a:round/>
                      <a:headEnd type="none" w="med" len="med"/>
                      <a:tailEnd type="none" w="med" len="med"/>
                    </a:lnB>
                  </a:tcPr>
                </a:tc>
                <a:extLst>
                  <a:ext uri="{0D108BD9-81ED-4DB2-BD59-A6C34878D82A}">
                    <a16:rowId xmlns:a16="http://schemas.microsoft.com/office/drawing/2014/main" val="3711829714"/>
                  </a:ext>
                </a:extLst>
              </a:tr>
              <a:tr h="614444">
                <a:tc>
                  <a:txBody>
                    <a:bodyPr/>
                    <a:lstStyle/>
                    <a:p>
                      <a:r>
                        <a:rPr lang="en-US" sz="1400" dirty="0">
                          <a:solidFill>
                            <a:schemeClr val="bg1"/>
                          </a:solidFill>
                        </a:rPr>
                        <a:t>Sodium Chloride</a:t>
                      </a:r>
                    </a:p>
                  </a:txBody>
                  <a:tcPr>
                    <a:lnL w="12700" cap="flat" cmpd="sng" algn="ctr">
                      <a:solidFill>
                        <a:schemeClr val="bg2">
                          <a:lumMod val="50000"/>
                        </a:schemeClr>
                      </a:solidFill>
                      <a:prstDash val="solid"/>
                      <a:round/>
                      <a:headEnd type="none" w="med" len="med"/>
                      <a:tailEnd type="none" w="med" len="med"/>
                    </a:lnL>
                    <a:lnR w="12700" cap="flat" cmpd="sng" algn="ctr">
                      <a:solidFill>
                        <a:schemeClr val="bg2">
                          <a:lumMod val="50000"/>
                        </a:schemeClr>
                      </a:solidFill>
                      <a:prstDash val="solid"/>
                      <a:round/>
                      <a:headEnd type="none" w="med" len="med"/>
                      <a:tailEnd type="none" w="med" len="med"/>
                    </a:lnR>
                    <a:lnT w="12700" cap="flat" cmpd="sng" algn="ctr">
                      <a:solidFill>
                        <a:schemeClr val="bg2">
                          <a:lumMod val="50000"/>
                        </a:schemeClr>
                      </a:solidFill>
                      <a:prstDash val="solid"/>
                      <a:round/>
                      <a:headEnd type="none" w="med" len="med"/>
                      <a:tailEnd type="none" w="med" len="med"/>
                    </a:lnT>
                    <a:lnB w="12700" cap="flat" cmpd="sng" algn="ctr">
                      <a:solidFill>
                        <a:schemeClr val="bg2">
                          <a:lumMod val="50000"/>
                        </a:schemeClr>
                      </a:solidFill>
                      <a:prstDash val="solid"/>
                      <a:round/>
                      <a:headEnd type="none" w="med" len="med"/>
                      <a:tailEnd type="none" w="med" len="med"/>
                    </a:lnB>
                  </a:tcPr>
                </a:tc>
                <a:tc>
                  <a:txBody>
                    <a:bodyPr/>
                    <a:lstStyle/>
                    <a:p>
                      <a:pPr algn="ctr"/>
                      <a:r>
                        <a:rPr lang="en-US" sz="1400" dirty="0">
                          <a:solidFill>
                            <a:schemeClr val="bg1"/>
                          </a:solidFill>
                        </a:rPr>
                        <a:t>x</a:t>
                      </a:r>
                    </a:p>
                  </a:txBody>
                  <a:tcPr>
                    <a:lnL w="12700" cap="flat" cmpd="sng" algn="ctr">
                      <a:solidFill>
                        <a:schemeClr val="bg2">
                          <a:lumMod val="50000"/>
                        </a:schemeClr>
                      </a:solidFill>
                      <a:prstDash val="solid"/>
                      <a:round/>
                      <a:headEnd type="none" w="med" len="med"/>
                      <a:tailEnd type="none" w="med" len="med"/>
                    </a:lnL>
                    <a:lnR w="12700" cap="flat" cmpd="sng" algn="ctr">
                      <a:solidFill>
                        <a:schemeClr val="bg2">
                          <a:lumMod val="50000"/>
                        </a:schemeClr>
                      </a:solidFill>
                      <a:prstDash val="solid"/>
                      <a:round/>
                      <a:headEnd type="none" w="med" len="med"/>
                      <a:tailEnd type="none" w="med" len="med"/>
                    </a:lnR>
                    <a:lnT w="12700" cap="flat" cmpd="sng" algn="ctr">
                      <a:solidFill>
                        <a:schemeClr val="bg2">
                          <a:lumMod val="50000"/>
                        </a:schemeClr>
                      </a:solidFill>
                      <a:prstDash val="solid"/>
                      <a:round/>
                      <a:headEnd type="none" w="med" len="med"/>
                      <a:tailEnd type="none" w="med" len="med"/>
                    </a:lnT>
                    <a:lnB w="12700" cap="flat" cmpd="sng" algn="ctr">
                      <a:solidFill>
                        <a:schemeClr val="bg2">
                          <a:lumMod val="50000"/>
                        </a:schemeClr>
                      </a:solidFill>
                      <a:prstDash val="solid"/>
                      <a:round/>
                      <a:headEnd type="none" w="med" len="med"/>
                      <a:tailEnd type="none" w="med" len="med"/>
                    </a:lnB>
                  </a:tcPr>
                </a:tc>
                <a:tc>
                  <a:txBody>
                    <a:bodyPr/>
                    <a:lstStyle/>
                    <a:p>
                      <a:pPr algn="ctr"/>
                      <a:endParaRPr lang="en-US" sz="1400" dirty="0">
                        <a:solidFill>
                          <a:schemeClr val="bg1"/>
                        </a:solidFill>
                      </a:endParaRPr>
                    </a:p>
                  </a:txBody>
                  <a:tcPr>
                    <a:lnL w="12700" cap="flat" cmpd="sng" algn="ctr">
                      <a:solidFill>
                        <a:schemeClr val="bg2">
                          <a:lumMod val="50000"/>
                        </a:schemeClr>
                      </a:solidFill>
                      <a:prstDash val="solid"/>
                      <a:round/>
                      <a:headEnd type="none" w="med" len="med"/>
                      <a:tailEnd type="none" w="med" len="med"/>
                    </a:lnL>
                    <a:lnR w="12700" cap="flat" cmpd="sng" algn="ctr">
                      <a:solidFill>
                        <a:schemeClr val="bg2">
                          <a:lumMod val="50000"/>
                        </a:schemeClr>
                      </a:solidFill>
                      <a:prstDash val="solid"/>
                      <a:round/>
                      <a:headEnd type="none" w="med" len="med"/>
                      <a:tailEnd type="none" w="med" len="med"/>
                    </a:lnR>
                    <a:lnT w="12700" cap="flat" cmpd="sng" algn="ctr">
                      <a:solidFill>
                        <a:schemeClr val="bg2">
                          <a:lumMod val="50000"/>
                        </a:schemeClr>
                      </a:solidFill>
                      <a:prstDash val="solid"/>
                      <a:round/>
                      <a:headEnd type="none" w="med" len="med"/>
                      <a:tailEnd type="none" w="med" len="med"/>
                    </a:lnT>
                    <a:lnB w="12700" cap="flat" cmpd="sng" algn="ctr">
                      <a:solidFill>
                        <a:schemeClr val="bg2">
                          <a:lumMod val="50000"/>
                        </a:schemeClr>
                      </a:solidFill>
                      <a:prstDash val="solid"/>
                      <a:round/>
                      <a:headEnd type="none" w="med" len="med"/>
                      <a:tailEnd type="none" w="med" len="med"/>
                    </a:lnB>
                  </a:tcPr>
                </a:tc>
                <a:tc>
                  <a:txBody>
                    <a:bodyPr/>
                    <a:lstStyle/>
                    <a:p>
                      <a:pPr algn="ctr"/>
                      <a:endParaRPr lang="en-US" sz="1400" dirty="0">
                        <a:solidFill>
                          <a:schemeClr val="bg1"/>
                        </a:solidFill>
                      </a:endParaRPr>
                    </a:p>
                  </a:txBody>
                  <a:tcPr>
                    <a:lnL w="12700" cap="flat" cmpd="sng" algn="ctr">
                      <a:solidFill>
                        <a:schemeClr val="bg2">
                          <a:lumMod val="50000"/>
                        </a:schemeClr>
                      </a:solidFill>
                      <a:prstDash val="solid"/>
                      <a:round/>
                      <a:headEnd type="none" w="med" len="med"/>
                      <a:tailEnd type="none" w="med" len="med"/>
                    </a:lnL>
                    <a:lnR w="12700" cap="flat" cmpd="sng" algn="ctr">
                      <a:solidFill>
                        <a:schemeClr val="bg2">
                          <a:lumMod val="50000"/>
                        </a:schemeClr>
                      </a:solidFill>
                      <a:prstDash val="solid"/>
                      <a:round/>
                      <a:headEnd type="none" w="med" len="med"/>
                      <a:tailEnd type="none" w="med" len="med"/>
                    </a:lnR>
                    <a:lnT w="12700" cap="flat" cmpd="sng" algn="ctr">
                      <a:solidFill>
                        <a:schemeClr val="bg2">
                          <a:lumMod val="50000"/>
                        </a:schemeClr>
                      </a:solidFill>
                      <a:prstDash val="solid"/>
                      <a:round/>
                      <a:headEnd type="none" w="med" len="med"/>
                      <a:tailEnd type="none" w="med" len="med"/>
                    </a:lnT>
                    <a:lnB w="12700" cap="flat" cmpd="sng" algn="ctr">
                      <a:solidFill>
                        <a:schemeClr val="bg2">
                          <a:lumMod val="50000"/>
                        </a:schemeClr>
                      </a:solidFill>
                      <a:prstDash val="solid"/>
                      <a:round/>
                      <a:headEnd type="none" w="med" len="med"/>
                      <a:tailEnd type="none" w="med" len="med"/>
                    </a:lnB>
                  </a:tcPr>
                </a:tc>
                <a:tc>
                  <a:txBody>
                    <a:bodyPr/>
                    <a:lstStyle/>
                    <a:p>
                      <a:pPr algn="ctr"/>
                      <a:endParaRPr lang="en-US" sz="1400" dirty="0">
                        <a:solidFill>
                          <a:schemeClr val="bg1"/>
                        </a:solidFill>
                      </a:endParaRPr>
                    </a:p>
                  </a:txBody>
                  <a:tcPr>
                    <a:lnL w="12700" cap="flat" cmpd="sng" algn="ctr">
                      <a:solidFill>
                        <a:schemeClr val="bg2">
                          <a:lumMod val="50000"/>
                        </a:schemeClr>
                      </a:solidFill>
                      <a:prstDash val="solid"/>
                      <a:round/>
                      <a:headEnd type="none" w="med" len="med"/>
                      <a:tailEnd type="none" w="med" len="med"/>
                    </a:lnL>
                    <a:lnR w="12700" cap="flat" cmpd="sng" algn="ctr">
                      <a:solidFill>
                        <a:schemeClr val="bg2">
                          <a:lumMod val="50000"/>
                        </a:schemeClr>
                      </a:solidFill>
                      <a:prstDash val="solid"/>
                      <a:round/>
                      <a:headEnd type="none" w="med" len="med"/>
                      <a:tailEnd type="none" w="med" len="med"/>
                    </a:lnR>
                    <a:lnT w="12700" cap="flat" cmpd="sng" algn="ctr">
                      <a:solidFill>
                        <a:schemeClr val="bg2">
                          <a:lumMod val="50000"/>
                        </a:schemeClr>
                      </a:solidFill>
                      <a:prstDash val="solid"/>
                      <a:round/>
                      <a:headEnd type="none" w="med" len="med"/>
                      <a:tailEnd type="none" w="med" len="med"/>
                    </a:lnT>
                    <a:lnB w="12700" cap="flat" cmpd="sng" algn="ctr">
                      <a:solidFill>
                        <a:schemeClr val="bg2">
                          <a:lumMod val="50000"/>
                        </a:schemeClr>
                      </a:solidFill>
                      <a:prstDash val="solid"/>
                      <a:round/>
                      <a:headEnd type="none" w="med" len="med"/>
                      <a:tailEnd type="none" w="med" len="med"/>
                    </a:lnB>
                  </a:tcPr>
                </a:tc>
                <a:tc>
                  <a:txBody>
                    <a:bodyPr/>
                    <a:lstStyle/>
                    <a:p>
                      <a:pPr algn="ctr"/>
                      <a:endParaRPr lang="en-US" sz="1400" dirty="0">
                        <a:solidFill>
                          <a:schemeClr val="bg1"/>
                        </a:solidFill>
                      </a:endParaRPr>
                    </a:p>
                  </a:txBody>
                  <a:tcPr>
                    <a:lnL w="12700" cap="flat" cmpd="sng" algn="ctr">
                      <a:solidFill>
                        <a:schemeClr val="bg2">
                          <a:lumMod val="50000"/>
                        </a:schemeClr>
                      </a:solidFill>
                      <a:prstDash val="solid"/>
                      <a:round/>
                      <a:headEnd type="none" w="med" len="med"/>
                      <a:tailEnd type="none" w="med" len="med"/>
                    </a:lnL>
                    <a:lnR w="12700" cap="flat" cmpd="sng" algn="ctr">
                      <a:solidFill>
                        <a:schemeClr val="bg2">
                          <a:lumMod val="50000"/>
                        </a:schemeClr>
                      </a:solidFill>
                      <a:prstDash val="solid"/>
                      <a:round/>
                      <a:headEnd type="none" w="med" len="med"/>
                      <a:tailEnd type="none" w="med" len="med"/>
                    </a:lnR>
                    <a:lnT w="12700" cap="flat" cmpd="sng" algn="ctr">
                      <a:solidFill>
                        <a:schemeClr val="bg2">
                          <a:lumMod val="50000"/>
                        </a:schemeClr>
                      </a:solidFill>
                      <a:prstDash val="solid"/>
                      <a:round/>
                      <a:headEnd type="none" w="med" len="med"/>
                      <a:tailEnd type="none" w="med" len="med"/>
                    </a:lnT>
                    <a:lnB w="12700" cap="flat" cmpd="sng" algn="ctr">
                      <a:solidFill>
                        <a:schemeClr val="bg2">
                          <a:lumMod val="50000"/>
                        </a:schemeClr>
                      </a:solidFill>
                      <a:prstDash val="solid"/>
                      <a:round/>
                      <a:headEnd type="none" w="med" len="med"/>
                      <a:tailEnd type="none" w="med" len="med"/>
                    </a:lnB>
                  </a:tcPr>
                </a:tc>
                <a:tc>
                  <a:txBody>
                    <a:bodyPr/>
                    <a:lstStyle/>
                    <a:p>
                      <a:pPr algn="ctr"/>
                      <a:endParaRPr lang="en-US" sz="1400" dirty="0">
                        <a:solidFill>
                          <a:schemeClr val="bg1"/>
                        </a:solidFill>
                      </a:endParaRPr>
                    </a:p>
                  </a:txBody>
                  <a:tcPr>
                    <a:lnL w="12700" cap="flat" cmpd="sng" algn="ctr">
                      <a:solidFill>
                        <a:schemeClr val="bg2">
                          <a:lumMod val="50000"/>
                        </a:schemeClr>
                      </a:solidFill>
                      <a:prstDash val="solid"/>
                      <a:round/>
                      <a:headEnd type="none" w="med" len="med"/>
                      <a:tailEnd type="none" w="med" len="med"/>
                    </a:lnL>
                    <a:lnR w="12700" cap="flat" cmpd="sng" algn="ctr">
                      <a:solidFill>
                        <a:schemeClr val="bg2">
                          <a:lumMod val="50000"/>
                        </a:schemeClr>
                      </a:solidFill>
                      <a:prstDash val="solid"/>
                      <a:round/>
                      <a:headEnd type="none" w="med" len="med"/>
                      <a:tailEnd type="none" w="med" len="med"/>
                    </a:lnR>
                    <a:lnT w="12700" cap="flat" cmpd="sng" algn="ctr">
                      <a:solidFill>
                        <a:schemeClr val="bg2">
                          <a:lumMod val="50000"/>
                        </a:schemeClr>
                      </a:solidFill>
                      <a:prstDash val="solid"/>
                      <a:round/>
                      <a:headEnd type="none" w="med" len="med"/>
                      <a:tailEnd type="none" w="med" len="med"/>
                    </a:lnT>
                    <a:lnB w="12700" cap="flat" cmpd="sng" algn="ctr">
                      <a:solidFill>
                        <a:schemeClr val="bg2">
                          <a:lumMod val="50000"/>
                        </a:schemeClr>
                      </a:solidFill>
                      <a:prstDash val="solid"/>
                      <a:round/>
                      <a:headEnd type="none" w="med" len="med"/>
                      <a:tailEnd type="none" w="med" len="med"/>
                    </a:lnB>
                  </a:tcPr>
                </a:tc>
                <a:tc>
                  <a:txBody>
                    <a:bodyPr/>
                    <a:lstStyle/>
                    <a:p>
                      <a:pPr algn="ctr"/>
                      <a:endParaRPr lang="en-US" sz="1400" dirty="0">
                        <a:solidFill>
                          <a:schemeClr val="bg1"/>
                        </a:solidFill>
                      </a:endParaRPr>
                    </a:p>
                  </a:txBody>
                  <a:tcPr>
                    <a:lnL w="12700" cap="flat" cmpd="sng" algn="ctr">
                      <a:solidFill>
                        <a:schemeClr val="bg2">
                          <a:lumMod val="50000"/>
                        </a:schemeClr>
                      </a:solidFill>
                      <a:prstDash val="solid"/>
                      <a:round/>
                      <a:headEnd type="none" w="med" len="med"/>
                      <a:tailEnd type="none" w="med" len="med"/>
                    </a:lnL>
                    <a:lnR w="12700" cap="flat" cmpd="sng" algn="ctr">
                      <a:solidFill>
                        <a:schemeClr val="bg2">
                          <a:lumMod val="50000"/>
                        </a:schemeClr>
                      </a:solidFill>
                      <a:prstDash val="solid"/>
                      <a:round/>
                      <a:headEnd type="none" w="med" len="med"/>
                      <a:tailEnd type="none" w="med" len="med"/>
                    </a:lnR>
                    <a:lnT w="12700" cap="flat" cmpd="sng" algn="ctr">
                      <a:solidFill>
                        <a:schemeClr val="bg2">
                          <a:lumMod val="50000"/>
                        </a:schemeClr>
                      </a:solidFill>
                      <a:prstDash val="solid"/>
                      <a:round/>
                      <a:headEnd type="none" w="med" len="med"/>
                      <a:tailEnd type="none" w="med" len="med"/>
                    </a:lnT>
                    <a:lnB w="12700" cap="flat" cmpd="sng" algn="ctr">
                      <a:solidFill>
                        <a:schemeClr val="bg2">
                          <a:lumMod val="50000"/>
                        </a:schemeClr>
                      </a:solidFill>
                      <a:prstDash val="solid"/>
                      <a:round/>
                      <a:headEnd type="none" w="med" len="med"/>
                      <a:tailEnd type="none" w="med" len="med"/>
                    </a:lnB>
                  </a:tcPr>
                </a:tc>
                <a:extLst>
                  <a:ext uri="{0D108BD9-81ED-4DB2-BD59-A6C34878D82A}">
                    <a16:rowId xmlns:a16="http://schemas.microsoft.com/office/drawing/2014/main" val="2507904753"/>
                  </a:ext>
                </a:extLst>
              </a:tr>
            </a:tbl>
          </a:graphicData>
        </a:graphic>
      </p:graphicFrame>
    </p:spTree>
    <p:extLst>
      <p:ext uri="{BB962C8B-B14F-4D97-AF65-F5344CB8AC3E}">
        <p14:creationId xmlns:p14="http://schemas.microsoft.com/office/powerpoint/2010/main" val="74139307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4E5239B0-A903-B1D7-0895-AB5E3C7B939F}"/>
              </a:ext>
            </a:extLst>
          </p:cNvPr>
          <p:cNvPicPr>
            <a:picLocks noChangeAspect="1"/>
          </p:cNvPicPr>
          <p:nvPr/>
        </p:nvPicPr>
        <p:blipFill rotWithShape="1">
          <a:blip r:embed="rId2"/>
          <a:srcRect l="6122" t="17604" r="86191" b="49441"/>
          <a:stretch/>
        </p:blipFill>
        <p:spPr>
          <a:xfrm rot="16200000">
            <a:off x="350714" y="6114614"/>
            <a:ext cx="244411" cy="693469"/>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12" name="Title 12">
            <a:extLst>
              <a:ext uri="{FF2B5EF4-FFF2-40B4-BE49-F238E27FC236}">
                <a16:creationId xmlns:a16="http://schemas.microsoft.com/office/drawing/2014/main" id="{519EDF5B-B2B7-B6EF-7716-005E26803EF3}"/>
              </a:ext>
            </a:extLst>
          </p:cNvPr>
          <p:cNvSpPr txBox="1">
            <a:spLocks/>
          </p:cNvSpPr>
          <p:nvPr/>
        </p:nvSpPr>
        <p:spPr>
          <a:xfrm>
            <a:off x="152497" y="589412"/>
            <a:ext cx="5854182" cy="1194935"/>
          </a:xfrm>
          <a:prstGeom prst="rect">
            <a:avLst/>
          </a:prstGeom>
        </p:spPr>
        <p:txBody>
          <a:bodyPr vert="horz" lIns="91440" tIns="45720" rIns="91440" bIns="45720" rtlCol="0" anchor="b">
            <a:normAutofit fontScale="97500" lnSpcReduction="10000"/>
          </a:bodyPr>
          <a:lstStyle>
            <a:lvl1pPr algn="l" defTabSz="914400" rtl="0" eaLnBrk="1" latinLnBrk="0" hangingPunct="1">
              <a:lnSpc>
                <a:spcPct val="100000"/>
              </a:lnSpc>
              <a:spcBef>
                <a:spcPct val="0"/>
              </a:spcBef>
              <a:buNone/>
              <a:defRPr sz="3200" kern="1200" cap="all" spc="30" baseline="0">
                <a:solidFill>
                  <a:schemeClr val="tx1"/>
                </a:solidFill>
                <a:latin typeface="+mj-lt"/>
                <a:ea typeface="+mj-ea"/>
                <a:cs typeface="+mj-cs"/>
              </a:defRPr>
            </a:lvl1pPr>
          </a:lstStyle>
          <a:p>
            <a:r>
              <a:rPr lang="en-US" sz="1800" b="1" dirty="0">
                <a:solidFill>
                  <a:schemeClr val="bg1"/>
                </a:solidFill>
                <a:latin typeface="+mn-lt"/>
              </a:rPr>
              <a:t>COMPLETE &amp; balanced</a:t>
            </a:r>
          </a:p>
          <a:p>
            <a:r>
              <a:rPr lang="en-US" b="1" dirty="0">
                <a:solidFill>
                  <a:srgbClr val="92D050"/>
                </a:solidFill>
                <a:latin typeface="+mn-lt"/>
              </a:rPr>
              <a:t>SCIENTIFICALLY </a:t>
            </a:r>
          </a:p>
          <a:p>
            <a:r>
              <a:rPr lang="en-US" b="1" dirty="0">
                <a:solidFill>
                  <a:srgbClr val="92D050"/>
                </a:solidFill>
                <a:latin typeface="+mn-lt"/>
              </a:rPr>
              <a:t>FORMULATED</a:t>
            </a:r>
          </a:p>
        </p:txBody>
      </p:sp>
      <p:pic>
        <p:nvPicPr>
          <p:cNvPr id="13" name="Picture 12"/>
          <p:cNvPicPr>
            <a:picLocks noChangeAspect="1"/>
          </p:cNvPicPr>
          <p:nvPr/>
        </p:nvPicPr>
        <p:blipFill>
          <a:blip r:embed="rId3">
            <a:extLst>
              <a:ext uri="{BEBA8EAE-BF5A-486C-A8C5-ECC9F3942E4B}">
                <a14:imgProps xmlns:a14="http://schemas.microsoft.com/office/drawing/2010/main">
                  <a14:imgLayer r:embed="rId4">
                    <a14:imgEffect>
                      <a14:backgroundRemoval t="3186" b="94608" l="3589" r="96248">
                        <a14:foregroundMark x1="64437" y1="28922" x2="54160" y2="34314"/>
                        <a14:foregroundMark x1="54160" y1="34314" x2="64927" y2="67402"/>
                        <a14:foregroundMark x1="64927" y1="67402" x2="66884" y2="40441"/>
                        <a14:foregroundMark x1="66884" y1="40441" x2="54976" y2="27696"/>
                        <a14:foregroundMark x1="54976" y1="27696" x2="53018" y2="31127"/>
                        <a14:foregroundMark x1="41272" y1="21814" x2="32626" y2="36029"/>
                        <a14:foregroundMark x1="32626" y1="36029" x2="45514" y2="77696"/>
                        <a14:foregroundMark x1="45514" y1="77696" x2="66884" y2="62255"/>
                        <a14:foregroundMark x1="66884" y1="62255" x2="46656" y2="28676"/>
                        <a14:foregroundMark x1="46656" y1="28676" x2="28874" y2="39706"/>
                        <a14:foregroundMark x1="28874" y1="39706" x2="27732" y2="47794"/>
                        <a14:foregroundMark x1="5383" y1="12990" x2="5220" y2="34069"/>
                        <a14:foregroundMark x1="5220" y1="34069" x2="20718" y2="72059"/>
                        <a14:foregroundMark x1="20718" y1="72059" x2="53018" y2="85539"/>
                        <a14:foregroundMark x1="53018" y1="85539" x2="69984" y2="84314"/>
                        <a14:foregroundMark x1="69984" y1="84314" x2="82708" y2="64706"/>
                        <a14:foregroundMark x1="82708" y1="64706" x2="85481" y2="29167"/>
                        <a14:foregroundMark x1="85481" y1="29167" x2="62480" y2="8824"/>
                        <a14:foregroundMark x1="62480" y1="8824" x2="31321" y2="6618"/>
                        <a14:foregroundMark x1="31321" y1="6618" x2="10767" y2="16667"/>
                        <a14:foregroundMark x1="10767" y1="16667" x2="7178" y2="22059"/>
                        <a14:foregroundMark x1="93148" y1="9559" x2="93148" y2="9559"/>
                        <a14:foregroundMark x1="94943" y1="32108" x2="94943" y2="32108"/>
                        <a14:foregroundMark x1="88581" y1="59314" x2="88581" y2="59314"/>
                        <a14:foregroundMark x1="93964" y1="74020" x2="93964" y2="74020"/>
                        <a14:foregroundMark x1="93964" y1="74020" x2="93964" y2="74020"/>
                        <a14:foregroundMark x1="93964" y1="74020" x2="93964" y2="73529"/>
                        <a14:foregroundMark x1="94617" y1="59314" x2="94617" y2="56618"/>
                        <a14:foregroundMark x1="94290" y1="47059" x2="94290" y2="47059"/>
                        <a14:foregroundMark x1="97227" y1="20343" x2="91191" y2="51961"/>
                        <a14:foregroundMark x1="91191" y1="51961" x2="92333" y2="73039"/>
                        <a14:foregroundMark x1="92333" y1="73039" x2="87928" y2="84804"/>
                        <a14:foregroundMark x1="87928" y1="84804" x2="27080" y2="88725"/>
                        <a14:foregroundMark x1="27080" y1="88725" x2="17455" y2="86765"/>
                        <a14:foregroundMark x1="17455" y1="86765" x2="11093" y2="71569"/>
                        <a14:foregroundMark x1="11093" y1="71569" x2="6362" y2="19608"/>
                        <a14:foregroundMark x1="6362" y1="19608" x2="23980" y2="4902"/>
                        <a14:foregroundMark x1="23980" y1="4902" x2="38336" y2="980"/>
                        <a14:foregroundMark x1="38336" y1="980" x2="76020" y2="12745"/>
                        <a14:foregroundMark x1="76020" y1="12745" x2="88581" y2="19853"/>
                        <a14:foregroundMark x1="88581" y1="19853" x2="96411" y2="29167"/>
                        <a14:foregroundMark x1="94617" y1="3676" x2="94617" y2="3676"/>
                        <a14:foregroundMark x1="3752" y1="26471" x2="3752" y2="26471"/>
                        <a14:foregroundMark x1="7504" y1="89461" x2="7504" y2="89461"/>
                        <a14:foregroundMark x1="24470" y1="94608" x2="24470" y2="94608"/>
                      </a14:backgroundRemoval>
                    </a14:imgEffect>
                  </a14:imgLayer>
                </a14:imgProps>
              </a:ext>
            </a:extLst>
          </a:blip>
          <a:stretch>
            <a:fillRect/>
          </a:stretch>
        </p:blipFill>
        <p:spPr>
          <a:xfrm>
            <a:off x="5339521" y="333375"/>
            <a:ext cx="6652454" cy="6134100"/>
          </a:xfrm>
          <a:prstGeom prst="rect">
            <a:avLst/>
          </a:prstGeom>
        </p:spPr>
      </p:pic>
      <p:pic>
        <p:nvPicPr>
          <p:cNvPr id="2" name="Picture 1"/>
          <p:cNvPicPr>
            <a:picLocks noChangeAspect="1"/>
          </p:cNvPicPr>
          <p:nvPr/>
        </p:nvPicPr>
        <p:blipFill>
          <a:blip r:embed="rId5"/>
          <a:stretch>
            <a:fillRect/>
          </a:stretch>
        </p:blipFill>
        <p:spPr>
          <a:xfrm>
            <a:off x="5620209" y="593179"/>
            <a:ext cx="5804662" cy="5570625"/>
          </a:xfrm>
          <a:prstGeom prst="rect">
            <a:avLst/>
          </a:prstGeom>
        </p:spPr>
      </p:pic>
      <p:sp>
        <p:nvSpPr>
          <p:cNvPr id="9" name="Rectangle 8"/>
          <p:cNvSpPr/>
          <p:nvPr/>
        </p:nvSpPr>
        <p:spPr>
          <a:xfrm>
            <a:off x="5577675" y="3400425"/>
            <a:ext cx="6176137" cy="954107"/>
          </a:xfrm>
          <a:prstGeom prst="rect">
            <a:avLst/>
          </a:prstGeom>
        </p:spPr>
        <p:txBody>
          <a:bodyPr wrap="square">
            <a:spAutoFit/>
          </a:bodyPr>
          <a:lstStyle/>
          <a:p>
            <a:r>
              <a:rPr lang="en-US" sz="1400" b="1" dirty="0"/>
              <a:t>Oregano</a:t>
            </a:r>
          </a:p>
          <a:p>
            <a:pPr marL="285750" indent="-285750" algn="just">
              <a:buFont typeface="Arial" panose="020B0604020202020204" pitchFamily="34" charset="0"/>
              <a:buChar char="•"/>
            </a:pPr>
            <a:r>
              <a:rPr lang="en-US" sz="1400" dirty="0"/>
              <a:t>A natural herb rich in phenolic compounds like </a:t>
            </a:r>
            <a:r>
              <a:rPr lang="en-US" sz="1400" dirty="0" err="1"/>
              <a:t>carvacrol</a:t>
            </a:r>
            <a:r>
              <a:rPr lang="en-US" sz="1400" dirty="0"/>
              <a:t> and </a:t>
            </a:r>
            <a:r>
              <a:rPr lang="en-US" sz="1400" dirty="0" err="1"/>
              <a:t>thymol</a:t>
            </a:r>
            <a:r>
              <a:rPr lang="en-US" sz="1400" dirty="0"/>
              <a:t>, known for their antimicrobial, antioxidant, and anti-inflammatory properties to support digestive health, and helps reduce pathogenic bacterial load in the gut</a:t>
            </a:r>
          </a:p>
        </p:txBody>
      </p:sp>
      <p:sp>
        <p:nvSpPr>
          <p:cNvPr id="15" name="Rectangle 14"/>
          <p:cNvSpPr/>
          <p:nvPr/>
        </p:nvSpPr>
        <p:spPr>
          <a:xfrm>
            <a:off x="5577674" y="2142647"/>
            <a:ext cx="6176137" cy="954107"/>
          </a:xfrm>
          <a:prstGeom prst="rect">
            <a:avLst/>
          </a:prstGeom>
        </p:spPr>
        <p:txBody>
          <a:bodyPr wrap="square">
            <a:spAutoFit/>
          </a:bodyPr>
          <a:lstStyle/>
          <a:p>
            <a:r>
              <a:rPr lang="en-US" sz="1400" b="1" dirty="0" err="1"/>
              <a:t>Ellagitannin</a:t>
            </a:r>
            <a:endParaRPr lang="en-US" sz="1400" b="1" dirty="0"/>
          </a:p>
          <a:p>
            <a:pPr marL="285750" indent="-285750" algn="just">
              <a:buFont typeface="Arial" panose="020B0604020202020204" pitchFamily="34" charset="0"/>
              <a:buChar char="•"/>
            </a:pPr>
            <a:r>
              <a:rPr lang="en-US" sz="1400" dirty="0"/>
              <a:t>Powerful polyphenols that support antioxidant defense, anti-inflammatory activity, and gut health. They release </a:t>
            </a:r>
            <a:r>
              <a:rPr lang="en-US" sz="1400" dirty="0" err="1"/>
              <a:t>ellagic</a:t>
            </a:r>
            <a:r>
              <a:rPr lang="en-US" sz="1400" dirty="0"/>
              <a:t> acid during digestion, aiding in cellular protection and immune modulation</a:t>
            </a:r>
          </a:p>
        </p:txBody>
      </p:sp>
      <p:sp>
        <p:nvSpPr>
          <p:cNvPr id="17" name="Rectangle 16"/>
          <p:cNvSpPr/>
          <p:nvPr/>
        </p:nvSpPr>
        <p:spPr>
          <a:xfrm>
            <a:off x="5577676" y="4976064"/>
            <a:ext cx="6176137" cy="954107"/>
          </a:xfrm>
          <a:prstGeom prst="rect">
            <a:avLst/>
          </a:prstGeom>
        </p:spPr>
        <p:txBody>
          <a:bodyPr wrap="square">
            <a:spAutoFit/>
          </a:bodyPr>
          <a:lstStyle/>
          <a:p>
            <a:r>
              <a:rPr lang="en-US" sz="1400" b="1" dirty="0"/>
              <a:t>Cinnamon</a:t>
            </a:r>
          </a:p>
          <a:p>
            <a:pPr marL="285750" indent="-285750" algn="just">
              <a:buFont typeface="Arial" panose="020B0604020202020204" pitchFamily="34" charset="0"/>
              <a:buChar char="•"/>
            </a:pPr>
            <a:r>
              <a:rPr lang="en-US" sz="1400" dirty="0"/>
              <a:t>Rich in bioactive compounds such as </a:t>
            </a:r>
            <a:r>
              <a:rPr lang="en-US" sz="1400" dirty="0" err="1"/>
              <a:t>cinnamaldehyde</a:t>
            </a:r>
            <a:r>
              <a:rPr lang="en-US" sz="1400" dirty="0"/>
              <a:t>, offering antioxidant, anti-inflammatory, and antimicrobial benefits that support metabolic health and digestive function </a:t>
            </a:r>
          </a:p>
        </p:txBody>
      </p:sp>
      <p:sp>
        <p:nvSpPr>
          <p:cNvPr id="19" name="Rectangle 18"/>
          <p:cNvSpPr/>
          <p:nvPr/>
        </p:nvSpPr>
        <p:spPr>
          <a:xfrm>
            <a:off x="5577673" y="697349"/>
            <a:ext cx="6176137" cy="954107"/>
          </a:xfrm>
          <a:prstGeom prst="rect">
            <a:avLst/>
          </a:prstGeom>
        </p:spPr>
        <p:txBody>
          <a:bodyPr wrap="square">
            <a:spAutoFit/>
          </a:bodyPr>
          <a:lstStyle/>
          <a:p>
            <a:r>
              <a:rPr lang="en-US" sz="1400" b="1" dirty="0" err="1"/>
              <a:t>Creatine</a:t>
            </a:r>
            <a:endParaRPr lang="en-US" sz="1400" b="1" dirty="0"/>
          </a:p>
          <a:p>
            <a:pPr marL="285750" indent="-285750" algn="just">
              <a:buFont typeface="Arial" panose="020B0604020202020204" pitchFamily="34" charset="0"/>
              <a:buChar char="•"/>
            </a:pPr>
            <a:r>
              <a:rPr lang="en-US" sz="1400" dirty="0"/>
              <a:t> A naturally occurring compound that supports high-intensity energy metabolism by regenerating adenosine triphosphate (ATP) in muscle and brain tissue, enhancing strength, endurance, and cognitive resilience</a:t>
            </a:r>
          </a:p>
        </p:txBody>
      </p:sp>
      <p:pic>
        <p:nvPicPr>
          <p:cNvPr id="14" name="Picture 13">
            <a:extLst>
              <a:ext uri="{FF2B5EF4-FFF2-40B4-BE49-F238E27FC236}">
                <a16:creationId xmlns:a16="http://schemas.microsoft.com/office/drawing/2014/main" id="{4E5239B0-A903-B1D7-0895-AB5E3C7B939F}"/>
              </a:ext>
            </a:extLst>
          </p:cNvPr>
          <p:cNvPicPr>
            <a:picLocks noChangeAspect="1"/>
          </p:cNvPicPr>
          <p:nvPr/>
        </p:nvPicPr>
        <p:blipFill rotWithShape="1">
          <a:blip r:embed="rId2"/>
          <a:srcRect l="6122" t="17604" r="86191" b="49441"/>
          <a:stretch/>
        </p:blipFill>
        <p:spPr>
          <a:xfrm rot="16200000">
            <a:off x="350714" y="6114614"/>
            <a:ext cx="244411" cy="693469"/>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16" name="TextBox 15"/>
          <p:cNvSpPr txBox="1"/>
          <p:nvPr/>
        </p:nvSpPr>
        <p:spPr>
          <a:xfrm>
            <a:off x="799890" y="6273374"/>
            <a:ext cx="9708046" cy="400110"/>
          </a:xfrm>
          <a:prstGeom prst="rect">
            <a:avLst/>
          </a:prstGeom>
          <a:noFill/>
        </p:spPr>
        <p:txBody>
          <a:bodyPr wrap="square" rtlCol="0">
            <a:spAutoFit/>
          </a:bodyPr>
          <a:lstStyle/>
          <a:p>
            <a:r>
              <a:rPr lang="en-US" sz="2000" dirty="0">
                <a:solidFill>
                  <a:srgbClr val="92D050"/>
                </a:solidFill>
                <a:latin typeface="Brush Script MT" panose="03060802040406070304" pitchFamily="66" charset="0"/>
              </a:rPr>
              <a:t>The working dog’s daily balance</a:t>
            </a:r>
          </a:p>
        </p:txBody>
      </p:sp>
      <p:graphicFrame>
        <p:nvGraphicFramePr>
          <p:cNvPr id="3" name="Table 2">
            <a:extLst>
              <a:ext uri="{FF2B5EF4-FFF2-40B4-BE49-F238E27FC236}">
                <a16:creationId xmlns:a16="http://schemas.microsoft.com/office/drawing/2014/main" id="{DAC64E9A-A4E4-6E9F-774A-CA68A53CED1C}"/>
              </a:ext>
            </a:extLst>
          </p:cNvPr>
          <p:cNvGraphicFramePr>
            <a:graphicFrameLocks noGrp="1"/>
          </p:cNvGraphicFramePr>
          <p:nvPr>
            <p:extLst>
              <p:ext uri="{D42A27DB-BD31-4B8C-83A1-F6EECF244321}">
                <p14:modId xmlns:p14="http://schemas.microsoft.com/office/powerpoint/2010/main" val="1208552963"/>
              </p:ext>
            </p:extLst>
          </p:nvPr>
        </p:nvGraphicFramePr>
        <p:xfrm>
          <a:off x="0" y="2008028"/>
          <a:ext cx="5294421" cy="2926554"/>
        </p:xfrm>
        <a:graphic>
          <a:graphicData uri="http://schemas.openxmlformats.org/drawingml/2006/table">
            <a:tbl>
              <a:tblPr firstRow="1" bandRow="1">
                <a:tableStyleId>{C083E6E3-FA7D-4D7B-A595-EF9225AFEA82}</a:tableStyleId>
              </a:tblPr>
              <a:tblGrid>
                <a:gridCol w="1179257">
                  <a:extLst>
                    <a:ext uri="{9D8B030D-6E8A-4147-A177-3AD203B41FA5}">
                      <a16:colId xmlns:a16="http://schemas.microsoft.com/office/drawing/2014/main" val="2158512933"/>
                    </a:ext>
                  </a:extLst>
                </a:gridCol>
                <a:gridCol w="539403">
                  <a:extLst>
                    <a:ext uri="{9D8B030D-6E8A-4147-A177-3AD203B41FA5}">
                      <a16:colId xmlns:a16="http://schemas.microsoft.com/office/drawing/2014/main" val="251640629"/>
                    </a:ext>
                  </a:extLst>
                </a:gridCol>
                <a:gridCol w="441061">
                  <a:extLst>
                    <a:ext uri="{9D8B030D-6E8A-4147-A177-3AD203B41FA5}">
                      <a16:colId xmlns:a16="http://schemas.microsoft.com/office/drawing/2014/main" val="1323912320"/>
                    </a:ext>
                  </a:extLst>
                </a:gridCol>
                <a:gridCol w="487488">
                  <a:extLst>
                    <a:ext uri="{9D8B030D-6E8A-4147-A177-3AD203B41FA5}">
                      <a16:colId xmlns:a16="http://schemas.microsoft.com/office/drawing/2014/main" val="1429624307"/>
                    </a:ext>
                  </a:extLst>
                </a:gridCol>
                <a:gridCol w="661803">
                  <a:extLst>
                    <a:ext uri="{9D8B030D-6E8A-4147-A177-3AD203B41FA5}">
                      <a16:colId xmlns:a16="http://schemas.microsoft.com/office/drawing/2014/main" val="531523147"/>
                    </a:ext>
                  </a:extLst>
                </a:gridCol>
                <a:gridCol w="661803">
                  <a:extLst>
                    <a:ext uri="{9D8B030D-6E8A-4147-A177-3AD203B41FA5}">
                      <a16:colId xmlns:a16="http://schemas.microsoft.com/office/drawing/2014/main" val="1655676812"/>
                    </a:ext>
                  </a:extLst>
                </a:gridCol>
                <a:gridCol w="661803">
                  <a:extLst>
                    <a:ext uri="{9D8B030D-6E8A-4147-A177-3AD203B41FA5}">
                      <a16:colId xmlns:a16="http://schemas.microsoft.com/office/drawing/2014/main" val="2604839175"/>
                    </a:ext>
                  </a:extLst>
                </a:gridCol>
                <a:gridCol w="661803">
                  <a:extLst>
                    <a:ext uri="{9D8B030D-6E8A-4147-A177-3AD203B41FA5}">
                      <a16:colId xmlns:a16="http://schemas.microsoft.com/office/drawing/2014/main" val="4276407000"/>
                    </a:ext>
                  </a:extLst>
                </a:gridCol>
              </a:tblGrid>
              <a:tr h="995444">
                <a:tc>
                  <a:txBody>
                    <a:bodyPr/>
                    <a:lstStyle/>
                    <a:p>
                      <a:r>
                        <a:rPr lang="en-US" sz="1400" dirty="0">
                          <a:solidFill>
                            <a:schemeClr val="bg1"/>
                          </a:solidFill>
                        </a:rPr>
                        <a:t>Ingredients</a:t>
                      </a:r>
                    </a:p>
                  </a:txBody>
                  <a:tcPr>
                    <a:lnL w="12700" cap="flat" cmpd="sng" algn="ctr">
                      <a:solidFill>
                        <a:schemeClr val="bg2">
                          <a:lumMod val="50000"/>
                        </a:schemeClr>
                      </a:solidFill>
                      <a:prstDash val="solid"/>
                      <a:round/>
                      <a:headEnd type="none" w="med" len="med"/>
                      <a:tailEnd type="none" w="med" len="med"/>
                    </a:lnL>
                    <a:lnR w="12700" cap="flat" cmpd="sng" algn="ctr">
                      <a:solidFill>
                        <a:schemeClr val="bg2">
                          <a:lumMod val="50000"/>
                        </a:schemeClr>
                      </a:solidFill>
                      <a:prstDash val="solid"/>
                      <a:round/>
                      <a:headEnd type="none" w="med" len="med"/>
                      <a:tailEnd type="none" w="med" len="med"/>
                    </a:lnR>
                    <a:lnT w="12700" cap="flat" cmpd="sng" algn="ctr">
                      <a:solidFill>
                        <a:schemeClr val="bg2">
                          <a:lumMod val="50000"/>
                        </a:schemeClr>
                      </a:solidFill>
                      <a:prstDash val="solid"/>
                      <a:round/>
                      <a:headEnd type="none" w="med" len="med"/>
                      <a:tailEnd type="none" w="med" len="med"/>
                    </a:lnT>
                    <a:lnB w="12700" cap="flat" cmpd="sng" algn="ctr">
                      <a:solidFill>
                        <a:schemeClr val="bg2">
                          <a:lumMod val="50000"/>
                        </a:schemeClr>
                      </a:solidFill>
                      <a:prstDash val="solid"/>
                      <a:round/>
                      <a:headEnd type="none" w="med" len="med"/>
                      <a:tailEnd type="none" w="med" len="med"/>
                    </a:lnB>
                  </a:tcPr>
                </a:tc>
                <a:tc>
                  <a:txBody>
                    <a:bodyPr/>
                    <a:lstStyle/>
                    <a:p>
                      <a:pPr algn="ctr"/>
                      <a:r>
                        <a:rPr lang="en-US" sz="1400" dirty="0">
                          <a:solidFill>
                            <a:schemeClr val="bg1"/>
                          </a:solidFill>
                        </a:rPr>
                        <a:t>Essential nutrients</a:t>
                      </a:r>
                    </a:p>
                  </a:txBody>
                  <a:tcPr vert="vert270">
                    <a:lnL w="12700" cap="flat" cmpd="sng" algn="ctr">
                      <a:solidFill>
                        <a:schemeClr val="bg2">
                          <a:lumMod val="50000"/>
                        </a:schemeClr>
                      </a:solidFill>
                      <a:prstDash val="solid"/>
                      <a:round/>
                      <a:headEnd type="none" w="med" len="med"/>
                      <a:tailEnd type="none" w="med" len="med"/>
                    </a:lnL>
                    <a:lnR w="12700" cap="flat" cmpd="sng" algn="ctr">
                      <a:solidFill>
                        <a:schemeClr val="bg2">
                          <a:lumMod val="50000"/>
                        </a:schemeClr>
                      </a:solidFill>
                      <a:prstDash val="solid"/>
                      <a:round/>
                      <a:headEnd type="none" w="med" len="med"/>
                      <a:tailEnd type="none" w="med" len="med"/>
                    </a:lnR>
                    <a:lnT w="12700" cap="flat" cmpd="sng" algn="ctr">
                      <a:solidFill>
                        <a:schemeClr val="bg2">
                          <a:lumMod val="50000"/>
                        </a:schemeClr>
                      </a:solidFill>
                      <a:prstDash val="solid"/>
                      <a:round/>
                      <a:headEnd type="none" w="med" len="med"/>
                      <a:tailEnd type="none" w="med" len="med"/>
                    </a:lnT>
                    <a:lnB w="12700" cap="flat" cmpd="sng" algn="ctr">
                      <a:solidFill>
                        <a:schemeClr val="bg2">
                          <a:lumMod val="50000"/>
                        </a:schemeClr>
                      </a:solidFill>
                      <a:prstDash val="solid"/>
                      <a:round/>
                      <a:headEnd type="none" w="med" len="med"/>
                      <a:tailEnd type="none" w="med" len="med"/>
                    </a:lnB>
                  </a:tcPr>
                </a:tc>
                <a:tc>
                  <a:txBody>
                    <a:bodyPr/>
                    <a:lstStyle/>
                    <a:p>
                      <a:pPr algn="ctr"/>
                      <a:r>
                        <a:rPr lang="en-US" sz="1400" dirty="0">
                          <a:solidFill>
                            <a:schemeClr val="bg1"/>
                          </a:solidFill>
                        </a:rPr>
                        <a:t>Energy </a:t>
                      </a:r>
                    </a:p>
                  </a:txBody>
                  <a:tcPr vert="vert270">
                    <a:lnL w="12700" cap="flat" cmpd="sng" algn="ctr">
                      <a:solidFill>
                        <a:schemeClr val="bg2">
                          <a:lumMod val="50000"/>
                        </a:schemeClr>
                      </a:solidFill>
                      <a:prstDash val="solid"/>
                      <a:round/>
                      <a:headEnd type="none" w="med" len="med"/>
                      <a:tailEnd type="none" w="med" len="med"/>
                    </a:lnL>
                    <a:lnR w="12700" cap="flat" cmpd="sng" algn="ctr">
                      <a:solidFill>
                        <a:schemeClr val="bg2">
                          <a:lumMod val="50000"/>
                        </a:schemeClr>
                      </a:solidFill>
                      <a:prstDash val="solid"/>
                      <a:round/>
                      <a:headEnd type="none" w="med" len="med"/>
                      <a:tailEnd type="none" w="med" len="med"/>
                    </a:lnR>
                    <a:lnT w="12700" cap="flat" cmpd="sng" algn="ctr">
                      <a:solidFill>
                        <a:schemeClr val="bg2">
                          <a:lumMod val="50000"/>
                        </a:schemeClr>
                      </a:solidFill>
                      <a:prstDash val="solid"/>
                      <a:round/>
                      <a:headEnd type="none" w="med" len="med"/>
                      <a:tailEnd type="none" w="med" len="med"/>
                    </a:lnT>
                    <a:lnB w="12700" cap="flat" cmpd="sng" algn="ctr">
                      <a:solidFill>
                        <a:schemeClr val="bg2">
                          <a:lumMod val="50000"/>
                        </a:schemeClr>
                      </a:solidFill>
                      <a:prstDash val="solid"/>
                      <a:round/>
                      <a:headEnd type="none" w="med" len="med"/>
                      <a:tailEnd type="none" w="med" len="med"/>
                    </a:lnB>
                  </a:tcPr>
                </a:tc>
                <a:tc>
                  <a:txBody>
                    <a:bodyPr/>
                    <a:lstStyle/>
                    <a:p>
                      <a:pPr algn="ctr"/>
                      <a:r>
                        <a:rPr lang="en-US" sz="1400" dirty="0">
                          <a:solidFill>
                            <a:schemeClr val="bg1"/>
                          </a:solidFill>
                        </a:rPr>
                        <a:t>Digestive Health</a:t>
                      </a:r>
                    </a:p>
                  </a:txBody>
                  <a:tcPr vert="vert270">
                    <a:lnL w="12700" cap="flat" cmpd="sng" algn="ctr">
                      <a:solidFill>
                        <a:schemeClr val="bg2">
                          <a:lumMod val="50000"/>
                        </a:schemeClr>
                      </a:solidFill>
                      <a:prstDash val="solid"/>
                      <a:round/>
                      <a:headEnd type="none" w="med" len="med"/>
                      <a:tailEnd type="none" w="med" len="med"/>
                    </a:lnL>
                    <a:lnR w="12700" cap="flat" cmpd="sng" algn="ctr">
                      <a:solidFill>
                        <a:schemeClr val="bg2">
                          <a:lumMod val="50000"/>
                        </a:schemeClr>
                      </a:solidFill>
                      <a:prstDash val="solid"/>
                      <a:round/>
                      <a:headEnd type="none" w="med" len="med"/>
                      <a:tailEnd type="none" w="med" len="med"/>
                    </a:lnR>
                    <a:lnT w="12700" cap="flat" cmpd="sng" algn="ctr">
                      <a:solidFill>
                        <a:schemeClr val="bg2">
                          <a:lumMod val="50000"/>
                        </a:schemeClr>
                      </a:solidFill>
                      <a:prstDash val="solid"/>
                      <a:round/>
                      <a:headEnd type="none" w="med" len="med"/>
                      <a:tailEnd type="none" w="med" len="med"/>
                    </a:lnT>
                    <a:lnB w="12700" cap="flat" cmpd="sng" algn="ctr">
                      <a:solidFill>
                        <a:schemeClr val="bg2">
                          <a:lumMod val="50000"/>
                        </a:schemeClr>
                      </a:solidFill>
                      <a:prstDash val="solid"/>
                      <a:round/>
                      <a:headEnd type="none" w="med" len="med"/>
                      <a:tailEnd type="none" w="med" len="med"/>
                    </a:lnB>
                  </a:tcPr>
                </a:tc>
                <a:tc>
                  <a:txBody>
                    <a:bodyPr/>
                    <a:lstStyle/>
                    <a:p>
                      <a:pPr algn="ctr"/>
                      <a:r>
                        <a:rPr lang="en-US" sz="1400" dirty="0">
                          <a:solidFill>
                            <a:schemeClr val="bg1"/>
                          </a:solidFill>
                        </a:rPr>
                        <a:t>Cognitive health</a:t>
                      </a:r>
                    </a:p>
                  </a:txBody>
                  <a:tcPr vert="vert270">
                    <a:lnL w="12700" cap="flat" cmpd="sng" algn="ctr">
                      <a:solidFill>
                        <a:schemeClr val="bg2">
                          <a:lumMod val="50000"/>
                        </a:schemeClr>
                      </a:solidFill>
                      <a:prstDash val="solid"/>
                      <a:round/>
                      <a:headEnd type="none" w="med" len="med"/>
                      <a:tailEnd type="none" w="med" len="med"/>
                    </a:lnL>
                    <a:lnR w="12700" cap="flat" cmpd="sng" algn="ctr">
                      <a:solidFill>
                        <a:schemeClr val="bg2">
                          <a:lumMod val="50000"/>
                        </a:schemeClr>
                      </a:solidFill>
                      <a:prstDash val="solid"/>
                      <a:round/>
                      <a:headEnd type="none" w="med" len="med"/>
                      <a:tailEnd type="none" w="med" len="med"/>
                    </a:lnR>
                    <a:lnT w="12700" cap="flat" cmpd="sng" algn="ctr">
                      <a:solidFill>
                        <a:schemeClr val="bg2">
                          <a:lumMod val="50000"/>
                        </a:schemeClr>
                      </a:solidFill>
                      <a:prstDash val="solid"/>
                      <a:round/>
                      <a:headEnd type="none" w="med" len="med"/>
                      <a:tailEnd type="none" w="med" len="med"/>
                    </a:lnT>
                    <a:lnB w="12700" cap="flat" cmpd="sng" algn="ctr">
                      <a:solidFill>
                        <a:schemeClr val="bg2">
                          <a:lumMod val="50000"/>
                        </a:schemeClr>
                      </a:solidFill>
                      <a:prstDash val="solid"/>
                      <a:round/>
                      <a:headEnd type="none" w="med" len="med"/>
                      <a:tailEnd type="none" w="med" len="med"/>
                    </a:lnB>
                  </a:tcPr>
                </a:tc>
                <a:tc>
                  <a:txBody>
                    <a:bodyPr/>
                    <a:lstStyle/>
                    <a:p>
                      <a:pPr algn="ctr"/>
                      <a:r>
                        <a:rPr lang="en-US" sz="1400" dirty="0">
                          <a:solidFill>
                            <a:schemeClr val="bg1"/>
                          </a:solidFill>
                        </a:rPr>
                        <a:t>Stool Quality</a:t>
                      </a:r>
                    </a:p>
                  </a:txBody>
                  <a:tcPr vert="vert270">
                    <a:lnL w="12700" cap="flat" cmpd="sng" algn="ctr">
                      <a:solidFill>
                        <a:schemeClr val="bg2">
                          <a:lumMod val="50000"/>
                        </a:schemeClr>
                      </a:solidFill>
                      <a:prstDash val="solid"/>
                      <a:round/>
                      <a:headEnd type="none" w="med" len="med"/>
                      <a:tailEnd type="none" w="med" len="med"/>
                    </a:lnL>
                    <a:lnR w="12700" cap="flat" cmpd="sng" algn="ctr">
                      <a:solidFill>
                        <a:schemeClr val="bg2">
                          <a:lumMod val="50000"/>
                        </a:schemeClr>
                      </a:solidFill>
                      <a:prstDash val="solid"/>
                      <a:round/>
                      <a:headEnd type="none" w="med" len="med"/>
                      <a:tailEnd type="none" w="med" len="med"/>
                    </a:lnR>
                    <a:lnT w="12700" cap="flat" cmpd="sng" algn="ctr">
                      <a:solidFill>
                        <a:schemeClr val="bg2">
                          <a:lumMod val="50000"/>
                        </a:schemeClr>
                      </a:solidFill>
                      <a:prstDash val="solid"/>
                      <a:round/>
                      <a:headEnd type="none" w="med" len="med"/>
                      <a:tailEnd type="none" w="med" len="med"/>
                    </a:lnT>
                    <a:lnB w="12700" cap="flat" cmpd="sng" algn="ctr">
                      <a:solidFill>
                        <a:schemeClr val="bg2">
                          <a:lumMod val="50000"/>
                        </a:schemeClr>
                      </a:solidFill>
                      <a:prstDash val="solid"/>
                      <a:round/>
                      <a:headEnd type="none" w="med" len="med"/>
                      <a:tailEnd type="none" w="med" len="med"/>
                    </a:lnB>
                  </a:tcPr>
                </a:tc>
                <a:tc>
                  <a:txBody>
                    <a:bodyPr/>
                    <a:lstStyle/>
                    <a:p>
                      <a:pPr algn="ctr"/>
                      <a:r>
                        <a:rPr lang="en-US" sz="1400" dirty="0">
                          <a:solidFill>
                            <a:schemeClr val="bg1"/>
                          </a:solidFill>
                        </a:rPr>
                        <a:t>Skin and coat Health</a:t>
                      </a:r>
                    </a:p>
                  </a:txBody>
                  <a:tcPr vert="vert270">
                    <a:lnL w="12700" cap="flat" cmpd="sng" algn="ctr">
                      <a:solidFill>
                        <a:schemeClr val="bg2">
                          <a:lumMod val="50000"/>
                        </a:schemeClr>
                      </a:solidFill>
                      <a:prstDash val="solid"/>
                      <a:round/>
                      <a:headEnd type="none" w="med" len="med"/>
                      <a:tailEnd type="none" w="med" len="med"/>
                    </a:lnL>
                    <a:lnR w="12700" cap="flat" cmpd="sng" algn="ctr">
                      <a:solidFill>
                        <a:schemeClr val="bg2">
                          <a:lumMod val="50000"/>
                        </a:schemeClr>
                      </a:solidFill>
                      <a:prstDash val="solid"/>
                      <a:round/>
                      <a:headEnd type="none" w="med" len="med"/>
                      <a:tailEnd type="none" w="med" len="med"/>
                    </a:lnR>
                    <a:lnT w="12700" cap="flat" cmpd="sng" algn="ctr">
                      <a:solidFill>
                        <a:schemeClr val="bg2">
                          <a:lumMod val="50000"/>
                        </a:schemeClr>
                      </a:solidFill>
                      <a:prstDash val="solid"/>
                      <a:round/>
                      <a:headEnd type="none" w="med" len="med"/>
                      <a:tailEnd type="none" w="med" len="med"/>
                    </a:lnT>
                    <a:lnB w="12700" cap="flat" cmpd="sng" algn="ctr">
                      <a:solidFill>
                        <a:schemeClr val="bg2">
                          <a:lumMod val="50000"/>
                        </a:schemeClr>
                      </a:solidFill>
                      <a:prstDash val="solid"/>
                      <a:round/>
                      <a:headEnd type="none" w="med" len="med"/>
                      <a:tailEnd type="none" w="med" len="med"/>
                    </a:lnB>
                  </a:tcPr>
                </a:tc>
                <a:tc>
                  <a:txBody>
                    <a:bodyPr/>
                    <a:lstStyle/>
                    <a:p>
                      <a:pPr algn="ctr"/>
                      <a:r>
                        <a:rPr lang="en-US" sz="1400" dirty="0">
                          <a:solidFill>
                            <a:schemeClr val="bg1"/>
                          </a:solidFill>
                        </a:rPr>
                        <a:t>Gut Microbiome</a:t>
                      </a:r>
                    </a:p>
                  </a:txBody>
                  <a:tcPr vert="vert270">
                    <a:lnL w="12700" cap="flat" cmpd="sng" algn="ctr">
                      <a:solidFill>
                        <a:schemeClr val="bg2">
                          <a:lumMod val="50000"/>
                        </a:schemeClr>
                      </a:solidFill>
                      <a:prstDash val="solid"/>
                      <a:round/>
                      <a:headEnd type="none" w="med" len="med"/>
                      <a:tailEnd type="none" w="med" len="med"/>
                    </a:lnL>
                    <a:lnR w="12700" cap="flat" cmpd="sng" algn="ctr">
                      <a:solidFill>
                        <a:schemeClr val="bg2">
                          <a:lumMod val="50000"/>
                        </a:schemeClr>
                      </a:solidFill>
                      <a:prstDash val="solid"/>
                      <a:round/>
                      <a:headEnd type="none" w="med" len="med"/>
                      <a:tailEnd type="none" w="med" len="med"/>
                    </a:lnR>
                    <a:lnT w="12700" cap="flat" cmpd="sng" algn="ctr">
                      <a:solidFill>
                        <a:schemeClr val="bg2">
                          <a:lumMod val="50000"/>
                        </a:schemeClr>
                      </a:solidFill>
                      <a:prstDash val="solid"/>
                      <a:round/>
                      <a:headEnd type="none" w="med" len="med"/>
                      <a:tailEnd type="none" w="med" len="med"/>
                    </a:lnT>
                    <a:lnB w="12700" cap="flat" cmpd="sng" algn="ctr">
                      <a:solidFill>
                        <a:schemeClr val="bg2">
                          <a:lumMod val="50000"/>
                        </a:schemeClr>
                      </a:solidFill>
                      <a:prstDash val="solid"/>
                      <a:round/>
                      <a:headEnd type="none" w="med" len="med"/>
                      <a:tailEnd type="none" w="med" len="med"/>
                    </a:lnB>
                  </a:tcPr>
                </a:tc>
                <a:extLst>
                  <a:ext uri="{0D108BD9-81ED-4DB2-BD59-A6C34878D82A}">
                    <a16:rowId xmlns:a16="http://schemas.microsoft.com/office/drawing/2014/main" val="4190183344"/>
                  </a:ext>
                </a:extLst>
              </a:tr>
              <a:tr h="351111">
                <a:tc>
                  <a:txBody>
                    <a:bodyPr/>
                    <a:lstStyle/>
                    <a:p>
                      <a:r>
                        <a:rPr lang="en-US" sz="1400" dirty="0">
                          <a:solidFill>
                            <a:schemeClr val="bg1"/>
                          </a:solidFill>
                        </a:rPr>
                        <a:t>Creatine</a:t>
                      </a:r>
                    </a:p>
                  </a:txBody>
                  <a:tcPr>
                    <a:lnL w="12700" cap="flat" cmpd="sng" algn="ctr">
                      <a:solidFill>
                        <a:schemeClr val="bg2">
                          <a:lumMod val="50000"/>
                        </a:schemeClr>
                      </a:solidFill>
                      <a:prstDash val="solid"/>
                      <a:round/>
                      <a:headEnd type="none" w="med" len="med"/>
                      <a:tailEnd type="none" w="med" len="med"/>
                    </a:lnL>
                    <a:lnR w="12700" cap="flat" cmpd="sng" algn="ctr">
                      <a:solidFill>
                        <a:schemeClr val="bg2">
                          <a:lumMod val="50000"/>
                        </a:schemeClr>
                      </a:solidFill>
                      <a:prstDash val="solid"/>
                      <a:round/>
                      <a:headEnd type="none" w="med" len="med"/>
                      <a:tailEnd type="none" w="med" len="med"/>
                    </a:lnR>
                    <a:lnT w="12700" cap="flat" cmpd="sng" algn="ctr">
                      <a:solidFill>
                        <a:schemeClr val="bg2">
                          <a:lumMod val="50000"/>
                        </a:schemeClr>
                      </a:solidFill>
                      <a:prstDash val="solid"/>
                      <a:round/>
                      <a:headEnd type="none" w="med" len="med"/>
                      <a:tailEnd type="none" w="med" len="med"/>
                    </a:lnT>
                    <a:lnB w="12700" cap="flat" cmpd="sng" algn="ctr">
                      <a:solidFill>
                        <a:schemeClr val="bg2">
                          <a:lumMod val="50000"/>
                        </a:schemeClr>
                      </a:solidFill>
                      <a:prstDash val="solid"/>
                      <a:round/>
                      <a:headEnd type="none" w="med" len="med"/>
                      <a:tailEnd type="none" w="med" len="med"/>
                    </a:lnB>
                  </a:tcPr>
                </a:tc>
                <a:tc>
                  <a:txBody>
                    <a:bodyPr/>
                    <a:lstStyle/>
                    <a:p>
                      <a:pPr marL="0" indent="0" algn="ctr">
                        <a:buFont typeface="Arial" panose="020B0604020202020204" pitchFamily="34" charset="0"/>
                        <a:buNone/>
                      </a:pPr>
                      <a:r>
                        <a:rPr lang="en-US" sz="1400" b="1" dirty="0">
                          <a:solidFill>
                            <a:schemeClr val="bg1"/>
                          </a:solidFill>
                        </a:rPr>
                        <a:t>x</a:t>
                      </a:r>
                    </a:p>
                  </a:txBody>
                  <a:tcPr>
                    <a:lnL w="12700" cap="flat" cmpd="sng" algn="ctr">
                      <a:solidFill>
                        <a:schemeClr val="bg2">
                          <a:lumMod val="50000"/>
                        </a:schemeClr>
                      </a:solidFill>
                      <a:prstDash val="solid"/>
                      <a:round/>
                      <a:headEnd type="none" w="med" len="med"/>
                      <a:tailEnd type="none" w="med" len="med"/>
                    </a:lnL>
                    <a:lnR w="12700" cap="flat" cmpd="sng" algn="ctr">
                      <a:solidFill>
                        <a:schemeClr val="bg2">
                          <a:lumMod val="50000"/>
                        </a:schemeClr>
                      </a:solidFill>
                      <a:prstDash val="solid"/>
                      <a:round/>
                      <a:headEnd type="none" w="med" len="med"/>
                      <a:tailEnd type="none" w="med" len="med"/>
                    </a:lnR>
                    <a:lnT w="12700" cap="flat" cmpd="sng" algn="ctr">
                      <a:solidFill>
                        <a:schemeClr val="bg2">
                          <a:lumMod val="50000"/>
                        </a:schemeClr>
                      </a:solidFill>
                      <a:prstDash val="solid"/>
                      <a:round/>
                      <a:headEnd type="none" w="med" len="med"/>
                      <a:tailEnd type="none" w="med" len="med"/>
                    </a:lnT>
                    <a:lnB w="12700" cap="flat" cmpd="sng" algn="ctr">
                      <a:solidFill>
                        <a:schemeClr val="bg2">
                          <a:lumMod val="50000"/>
                        </a:schemeClr>
                      </a:solidFill>
                      <a:prstDash val="solid"/>
                      <a:round/>
                      <a:headEnd type="none" w="med" len="med"/>
                      <a:tailEnd type="none" w="med" len="med"/>
                    </a:lnB>
                  </a:tcPr>
                </a:tc>
                <a:tc>
                  <a:txBody>
                    <a:bodyPr/>
                    <a:lstStyle/>
                    <a:p>
                      <a:pPr algn="ctr"/>
                      <a:r>
                        <a:rPr lang="en-US" sz="1400" dirty="0">
                          <a:solidFill>
                            <a:schemeClr val="bg1"/>
                          </a:solidFill>
                        </a:rPr>
                        <a:t>x</a:t>
                      </a:r>
                    </a:p>
                  </a:txBody>
                  <a:tcPr>
                    <a:lnL w="12700" cap="flat" cmpd="sng" algn="ctr">
                      <a:solidFill>
                        <a:schemeClr val="bg2">
                          <a:lumMod val="50000"/>
                        </a:schemeClr>
                      </a:solidFill>
                      <a:prstDash val="solid"/>
                      <a:round/>
                      <a:headEnd type="none" w="med" len="med"/>
                      <a:tailEnd type="none" w="med" len="med"/>
                    </a:lnL>
                    <a:lnR w="12700" cap="flat" cmpd="sng" algn="ctr">
                      <a:solidFill>
                        <a:schemeClr val="bg2">
                          <a:lumMod val="50000"/>
                        </a:schemeClr>
                      </a:solidFill>
                      <a:prstDash val="solid"/>
                      <a:round/>
                      <a:headEnd type="none" w="med" len="med"/>
                      <a:tailEnd type="none" w="med" len="med"/>
                    </a:lnR>
                    <a:lnT w="12700" cap="flat" cmpd="sng" algn="ctr">
                      <a:solidFill>
                        <a:schemeClr val="bg2">
                          <a:lumMod val="50000"/>
                        </a:schemeClr>
                      </a:solidFill>
                      <a:prstDash val="solid"/>
                      <a:round/>
                      <a:headEnd type="none" w="med" len="med"/>
                      <a:tailEnd type="none" w="med" len="med"/>
                    </a:lnT>
                    <a:lnB w="12700" cap="flat" cmpd="sng" algn="ctr">
                      <a:solidFill>
                        <a:schemeClr val="bg2">
                          <a:lumMod val="50000"/>
                        </a:schemeClr>
                      </a:solidFill>
                      <a:prstDash val="solid"/>
                      <a:round/>
                      <a:headEnd type="none" w="med" len="med"/>
                      <a:tailEnd type="none" w="med" len="med"/>
                    </a:lnB>
                  </a:tcPr>
                </a:tc>
                <a:tc>
                  <a:txBody>
                    <a:bodyPr/>
                    <a:lstStyle/>
                    <a:p>
                      <a:pPr algn="ctr"/>
                      <a:endParaRPr lang="en-US" sz="1400" dirty="0">
                        <a:solidFill>
                          <a:schemeClr val="bg1"/>
                        </a:solidFill>
                      </a:endParaRPr>
                    </a:p>
                  </a:txBody>
                  <a:tcPr>
                    <a:lnL w="12700" cap="flat" cmpd="sng" algn="ctr">
                      <a:solidFill>
                        <a:schemeClr val="bg2">
                          <a:lumMod val="50000"/>
                        </a:schemeClr>
                      </a:solidFill>
                      <a:prstDash val="solid"/>
                      <a:round/>
                      <a:headEnd type="none" w="med" len="med"/>
                      <a:tailEnd type="none" w="med" len="med"/>
                    </a:lnL>
                    <a:lnR w="12700" cap="flat" cmpd="sng" algn="ctr">
                      <a:solidFill>
                        <a:schemeClr val="bg2">
                          <a:lumMod val="50000"/>
                        </a:schemeClr>
                      </a:solidFill>
                      <a:prstDash val="solid"/>
                      <a:round/>
                      <a:headEnd type="none" w="med" len="med"/>
                      <a:tailEnd type="none" w="med" len="med"/>
                    </a:lnR>
                    <a:lnT w="12700" cap="flat" cmpd="sng" algn="ctr">
                      <a:solidFill>
                        <a:schemeClr val="bg2">
                          <a:lumMod val="50000"/>
                        </a:schemeClr>
                      </a:solidFill>
                      <a:prstDash val="solid"/>
                      <a:round/>
                      <a:headEnd type="none" w="med" len="med"/>
                      <a:tailEnd type="none" w="med" len="med"/>
                    </a:lnT>
                    <a:lnB w="12700" cap="flat" cmpd="sng" algn="ctr">
                      <a:solidFill>
                        <a:schemeClr val="bg2">
                          <a:lumMod val="50000"/>
                        </a:schemeClr>
                      </a:solidFill>
                      <a:prstDash val="solid"/>
                      <a:round/>
                      <a:headEnd type="none" w="med" len="med"/>
                      <a:tailEnd type="none" w="med" len="med"/>
                    </a:lnB>
                  </a:tcPr>
                </a:tc>
                <a:tc>
                  <a:txBody>
                    <a:bodyPr/>
                    <a:lstStyle/>
                    <a:p>
                      <a:pPr algn="ctr"/>
                      <a:r>
                        <a:rPr lang="en-US" sz="1400" dirty="0">
                          <a:solidFill>
                            <a:schemeClr val="bg1"/>
                          </a:solidFill>
                        </a:rPr>
                        <a:t>x</a:t>
                      </a:r>
                    </a:p>
                  </a:txBody>
                  <a:tcPr>
                    <a:lnL w="12700" cap="flat" cmpd="sng" algn="ctr">
                      <a:solidFill>
                        <a:schemeClr val="bg2">
                          <a:lumMod val="50000"/>
                        </a:schemeClr>
                      </a:solidFill>
                      <a:prstDash val="solid"/>
                      <a:round/>
                      <a:headEnd type="none" w="med" len="med"/>
                      <a:tailEnd type="none" w="med" len="med"/>
                    </a:lnL>
                    <a:lnR w="12700" cap="flat" cmpd="sng" algn="ctr">
                      <a:solidFill>
                        <a:schemeClr val="bg2">
                          <a:lumMod val="50000"/>
                        </a:schemeClr>
                      </a:solidFill>
                      <a:prstDash val="solid"/>
                      <a:round/>
                      <a:headEnd type="none" w="med" len="med"/>
                      <a:tailEnd type="none" w="med" len="med"/>
                    </a:lnR>
                    <a:lnT w="12700" cap="flat" cmpd="sng" algn="ctr">
                      <a:solidFill>
                        <a:schemeClr val="bg2">
                          <a:lumMod val="50000"/>
                        </a:schemeClr>
                      </a:solidFill>
                      <a:prstDash val="solid"/>
                      <a:round/>
                      <a:headEnd type="none" w="med" len="med"/>
                      <a:tailEnd type="none" w="med" len="med"/>
                    </a:lnT>
                    <a:lnB w="12700" cap="flat" cmpd="sng" algn="ctr">
                      <a:solidFill>
                        <a:schemeClr val="bg2">
                          <a:lumMod val="50000"/>
                        </a:schemeClr>
                      </a:solidFill>
                      <a:prstDash val="solid"/>
                      <a:round/>
                      <a:headEnd type="none" w="med" len="med"/>
                      <a:tailEnd type="none" w="med" len="med"/>
                    </a:lnB>
                  </a:tcPr>
                </a:tc>
                <a:tc>
                  <a:txBody>
                    <a:bodyPr/>
                    <a:lstStyle/>
                    <a:p>
                      <a:pPr algn="ctr"/>
                      <a:endParaRPr lang="en-US" sz="1400">
                        <a:solidFill>
                          <a:schemeClr val="bg1"/>
                        </a:solidFill>
                      </a:endParaRPr>
                    </a:p>
                  </a:txBody>
                  <a:tcPr>
                    <a:lnL w="12700" cap="flat" cmpd="sng" algn="ctr">
                      <a:solidFill>
                        <a:schemeClr val="bg2">
                          <a:lumMod val="50000"/>
                        </a:schemeClr>
                      </a:solidFill>
                      <a:prstDash val="solid"/>
                      <a:round/>
                      <a:headEnd type="none" w="med" len="med"/>
                      <a:tailEnd type="none" w="med" len="med"/>
                    </a:lnL>
                    <a:lnR w="12700" cap="flat" cmpd="sng" algn="ctr">
                      <a:solidFill>
                        <a:schemeClr val="bg2">
                          <a:lumMod val="50000"/>
                        </a:schemeClr>
                      </a:solidFill>
                      <a:prstDash val="solid"/>
                      <a:round/>
                      <a:headEnd type="none" w="med" len="med"/>
                      <a:tailEnd type="none" w="med" len="med"/>
                    </a:lnR>
                    <a:lnT w="12700" cap="flat" cmpd="sng" algn="ctr">
                      <a:solidFill>
                        <a:schemeClr val="bg2">
                          <a:lumMod val="50000"/>
                        </a:schemeClr>
                      </a:solidFill>
                      <a:prstDash val="solid"/>
                      <a:round/>
                      <a:headEnd type="none" w="med" len="med"/>
                      <a:tailEnd type="none" w="med" len="med"/>
                    </a:lnT>
                    <a:lnB w="12700" cap="flat" cmpd="sng" algn="ctr">
                      <a:solidFill>
                        <a:schemeClr val="bg2">
                          <a:lumMod val="50000"/>
                        </a:schemeClr>
                      </a:solidFill>
                      <a:prstDash val="solid"/>
                      <a:round/>
                      <a:headEnd type="none" w="med" len="med"/>
                      <a:tailEnd type="none" w="med" len="med"/>
                    </a:lnB>
                  </a:tcPr>
                </a:tc>
                <a:tc>
                  <a:txBody>
                    <a:bodyPr/>
                    <a:lstStyle/>
                    <a:p>
                      <a:pPr algn="ctr"/>
                      <a:endParaRPr lang="en-US" sz="1400">
                        <a:solidFill>
                          <a:schemeClr val="bg1"/>
                        </a:solidFill>
                      </a:endParaRPr>
                    </a:p>
                  </a:txBody>
                  <a:tcPr>
                    <a:lnL w="12700" cap="flat" cmpd="sng" algn="ctr">
                      <a:solidFill>
                        <a:schemeClr val="bg2">
                          <a:lumMod val="50000"/>
                        </a:schemeClr>
                      </a:solidFill>
                      <a:prstDash val="solid"/>
                      <a:round/>
                      <a:headEnd type="none" w="med" len="med"/>
                      <a:tailEnd type="none" w="med" len="med"/>
                    </a:lnL>
                    <a:lnR w="12700" cap="flat" cmpd="sng" algn="ctr">
                      <a:solidFill>
                        <a:schemeClr val="bg2">
                          <a:lumMod val="50000"/>
                        </a:schemeClr>
                      </a:solidFill>
                      <a:prstDash val="solid"/>
                      <a:round/>
                      <a:headEnd type="none" w="med" len="med"/>
                      <a:tailEnd type="none" w="med" len="med"/>
                    </a:lnR>
                    <a:lnT w="12700" cap="flat" cmpd="sng" algn="ctr">
                      <a:solidFill>
                        <a:schemeClr val="bg2">
                          <a:lumMod val="50000"/>
                        </a:schemeClr>
                      </a:solidFill>
                      <a:prstDash val="solid"/>
                      <a:round/>
                      <a:headEnd type="none" w="med" len="med"/>
                      <a:tailEnd type="none" w="med" len="med"/>
                    </a:lnT>
                    <a:lnB w="12700" cap="flat" cmpd="sng" algn="ctr">
                      <a:solidFill>
                        <a:schemeClr val="bg2">
                          <a:lumMod val="50000"/>
                        </a:schemeClr>
                      </a:solidFill>
                      <a:prstDash val="solid"/>
                      <a:round/>
                      <a:headEnd type="none" w="med" len="med"/>
                      <a:tailEnd type="none" w="med" len="med"/>
                    </a:lnB>
                  </a:tcPr>
                </a:tc>
                <a:tc>
                  <a:txBody>
                    <a:bodyPr/>
                    <a:lstStyle/>
                    <a:p>
                      <a:pPr algn="ctr"/>
                      <a:endParaRPr lang="en-US" sz="1400" dirty="0">
                        <a:solidFill>
                          <a:schemeClr val="bg1"/>
                        </a:solidFill>
                      </a:endParaRPr>
                    </a:p>
                  </a:txBody>
                  <a:tcPr>
                    <a:lnL w="12700" cap="flat" cmpd="sng" algn="ctr">
                      <a:solidFill>
                        <a:schemeClr val="bg2">
                          <a:lumMod val="50000"/>
                        </a:schemeClr>
                      </a:solidFill>
                      <a:prstDash val="solid"/>
                      <a:round/>
                      <a:headEnd type="none" w="med" len="med"/>
                      <a:tailEnd type="none" w="med" len="med"/>
                    </a:lnL>
                    <a:lnR w="12700" cap="flat" cmpd="sng" algn="ctr">
                      <a:solidFill>
                        <a:schemeClr val="bg2">
                          <a:lumMod val="50000"/>
                        </a:schemeClr>
                      </a:solidFill>
                      <a:prstDash val="solid"/>
                      <a:round/>
                      <a:headEnd type="none" w="med" len="med"/>
                      <a:tailEnd type="none" w="med" len="med"/>
                    </a:lnR>
                    <a:lnT w="12700" cap="flat" cmpd="sng" algn="ctr">
                      <a:solidFill>
                        <a:schemeClr val="bg2">
                          <a:lumMod val="50000"/>
                        </a:schemeClr>
                      </a:solidFill>
                      <a:prstDash val="solid"/>
                      <a:round/>
                      <a:headEnd type="none" w="med" len="med"/>
                      <a:tailEnd type="none" w="med" len="med"/>
                    </a:lnT>
                    <a:lnB w="12700" cap="flat" cmpd="sng" algn="ctr">
                      <a:solidFill>
                        <a:schemeClr val="bg2">
                          <a:lumMod val="50000"/>
                        </a:schemeClr>
                      </a:solidFill>
                      <a:prstDash val="solid"/>
                      <a:round/>
                      <a:headEnd type="none" w="med" len="med"/>
                      <a:tailEnd type="none" w="med" len="med"/>
                    </a:lnB>
                  </a:tcPr>
                </a:tc>
                <a:extLst>
                  <a:ext uri="{0D108BD9-81ED-4DB2-BD59-A6C34878D82A}">
                    <a16:rowId xmlns:a16="http://schemas.microsoft.com/office/drawing/2014/main" val="373180823"/>
                  </a:ext>
                </a:extLst>
              </a:tr>
              <a:tr h="614444">
                <a:tc>
                  <a:txBody>
                    <a:bodyPr/>
                    <a:lstStyle/>
                    <a:p>
                      <a:r>
                        <a:rPr lang="en-US" sz="1400" dirty="0">
                          <a:solidFill>
                            <a:schemeClr val="bg1"/>
                          </a:solidFill>
                        </a:rPr>
                        <a:t>Ellagitannin</a:t>
                      </a:r>
                    </a:p>
                  </a:txBody>
                  <a:tcPr>
                    <a:lnL w="12700" cap="flat" cmpd="sng" algn="ctr">
                      <a:solidFill>
                        <a:schemeClr val="bg2">
                          <a:lumMod val="50000"/>
                        </a:schemeClr>
                      </a:solidFill>
                      <a:prstDash val="solid"/>
                      <a:round/>
                      <a:headEnd type="none" w="med" len="med"/>
                      <a:tailEnd type="none" w="med" len="med"/>
                    </a:lnL>
                    <a:lnR w="12700" cap="flat" cmpd="sng" algn="ctr">
                      <a:solidFill>
                        <a:schemeClr val="bg2">
                          <a:lumMod val="50000"/>
                        </a:schemeClr>
                      </a:solidFill>
                      <a:prstDash val="solid"/>
                      <a:round/>
                      <a:headEnd type="none" w="med" len="med"/>
                      <a:tailEnd type="none" w="med" len="med"/>
                    </a:lnR>
                    <a:lnT w="12700" cap="flat" cmpd="sng" algn="ctr">
                      <a:solidFill>
                        <a:schemeClr val="bg2">
                          <a:lumMod val="50000"/>
                        </a:schemeClr>
                      </a:solidFill>
                      <a:prstDash val="solid"/>
                      <a:round/>
                      <a:headEnd type="none" w="med" len="med"/>
                      <a:tailEnd type="none" w="med" len="med"/>
                    </a:lnT>
                    <a:lnB w="12700" cap="flat" cmpd="sng" algn="ctr">
                      <a:solidFill>
                        <a:schemeClr val="bg2">
                          <a:lumMod val="50000"/>
                        </a:schemeClr>
                      </a:solidFill>
                      <a:prstDash val="solid"/>
                      <a:round/>
                      <a:headEnd type="none" w="med" len="med"/>
                      <a:tailEnd type="none" w="med" len="med"/>
                    </a:lnB>
                  </a:tcPr>
                </a:tc>
                <a:tc>
                  <a:txBody>
                    <a:bodyPr/>
                    <a:lstStyle/>
                    <a:p>
                      <a:pPr algn="ctr"/>
                      <a:r>
                        <a:rPr lang="en-US" sz="1400" dirty="0">
                          <a:solidFill>
                            <a:schemeClr val="bg1"/>
                          </a:solidFill>
                        </a:rPr>
                        <a:t>x</a:t>
                      </a:r>
                    </a:p>
                  </a:txBody>
                  <a:tcPr>
                    <a:lnL w="12700" cap="flat" cmpd="sng" algn="ctr">
                      <a:solidFill>
                        <a:schemeClr val="bg2">
                          <a:lumMod val="50000"/>
                        </a:schemeClr>
                      </a:solidFill>
                      <a:prstDash val="solid"/>
                      <a:round/>
                      <a:headEnd type="none" w="med" len="med"/>
                      <a:tailEnd type="none" w="med" len="med"/>
                    </a:lnL>
                    <a:lnR w="12700" cap="flat" cmpd="sng" algn="ctr">
                      <a:solidFill>
                        <a:schemeClr val="bg2">
                          <a:lumMod val="50000"/>
                        </a:schemeClr>
                      </a:solidFill>
                      <a:prstDash val="solid"/>
                      <a:round/>
                      <a:headEnd type="none" w="med" len="med"/>
                      <a:tailEnd type="none" w="med" len="med"/>
                    </a:lnR>
                    <a:lnT w="12700" cap="flat" cmpd="sng" algn="ctr">
                      <a:solidFill>
                        <a:schemeClr val="bg2">
                          <a:lumMod val="50000"/>
                        </a:schemeClr>
                      </a:solidFill>
                      <a:prstDash val="solid"/>
                      <a:round/>
                      <a:headEnd type="none" w="med" len="med"/>
                      <a:tailEnd type="none" w="med" len="med"/>
                    </a:lnT>
                    <a:lnB w="12700" cap="flat" cmpd="sng" algn="ctr">
                      <a:solidFill>
                        <a:schemeClr val="bg2">
                          <a:lumMod val="50000"/>
                        </a:schemeClr>
                      </a:solidFill>
                      <a:prstDash val="solid"/>
                      <a:round/>
                      <a:headEnd type="none" w="med" len="med"/>
                      <a:tailEnd type="none" w="med" len="med"/>
                    </a:lnB>
                  </a:tcPr>
                </a:tc>
                <a:tc>
                  <a:txBody>
                    <a:bodyPr/>
                    <a:lstStyle/>
                    <a:p>
                      <a:pPr algn="ctr"/>
                      <a:endParaRPr lang="en-US" sz="1400" dirty="0">
                        <a:solidFill>
                          <a:schemeClr val="bg1"/>
                        </a:solidFill>
                      </a:endParaRPr>
                    </a:p>
                  </a:txBody>
                  <a:tcPr>
                    <a:lnL w="12700" cap="flat" cmpd="sng" algn="ctr">
                      <a:solidFill>
                        <a:schemeClr val="bg2">
                          <a:lumMod val="50000"/>
                        </a:schemeClr>
                      </a:solidFill>
                      <a:prstDash val="solid"/>
                      <a:round/>
                      <a:headEnd type="none" w="med" len="med"/>
                      <a:tailEnd type="none" w="med" len="med"/>
                    </a:lnL>
                    <a:lnR w="12700" cap="flat" cmpd="sng" algn="ctr">
                      <a:solidFill>
                        <a:schemeClr val="bg2">
                          <a:lumMod val="50000"/>
                        </a:schemeClr>
                      </a:solidFill>
                      <a:prstDash val="solid"/>
                      <a:round/>
                      <a:headEnd type="none" w="med" len="med"/>
                      <a:tailEnd type="none" w="med" len="med"/>
                    </a:lnR>
                    <a:lnT w="12700" cap="flat" cmpd="sng" algn="ctr">
                      <a:solidFill>
                        <a:schemeClr val="bg2">
                          <a:lumMod val="50000"/>
                        </a:schemeClr>
                      </a:solidFill>
                      <a:prstDash val="solid"/>
                      <a:round/>
                      <a:headEnd type="none" w="med" len="med"/>
                      <a:tailEnd type="none" w="med" len="med"/>
                    </a:lnT>
                    <a:lnB w="12700" cap="flat" cmpd="sng" algn="ctr">
                      <a:solidFill>
                        <a:schemeClr val="bg2">
                          <a:lumMod val="50000"/>
                        </a:schemeClr>
                      </a:solidFill>
                      <a:prstDash val="solid"/>
                      <a:round/>
                      <a:headEnd type="none" w="med" len="med"/>
                      <a:tailEnd type="none" w="med" len="med"/>
                    </a:lnB>
                  </a:tcPr>
                </a:tc>
                <a:tc>
                  <a:txBody>
                    <a:bodyPr/>
                    <a:lstStyle/>
                    <a:p>
                      <a:pPr algn="ctr"/>
                      <a:r>
                        <a:rPr lang="en-US" sz="1400" dirty="0">
                          <a:solidFill>
                            <a:schemeClr val="bg1"/>
                          </a:solidFill>
                        </a:rPr>
                        <a:t>x</a:t>
                      </a:r>
                    </a:p>
                  </a:txBody>
                  <a:tcPr>
                    <a:lnL w="12700" cap="flat" cmpd="sng" algn="ctr">
                      <a:solidFill>
                        <a:schemeClr val="bg2">
                          <a:lumMod val="50000"/>
                        </a:schemeClr>
                      </a:solidFill>
                      <a:prstDash val="solid"/>
                      <a:round/>
                      <a:headEnd type="none" w="med" len="med"/>
                      <a:tailEnd type="none" w="med" len="med"/>
                    </a:lnL>
                    <a:lnR w="12700" cap="flat" cmpd="sng" algn="ctr">
                      <a:solidFill>
                        <a:schemeClr val="bg2">
                          <a:lumMod val="50000"/>
                        </a:schemeClr>
                      </a:solidFill>
                      <a:prstDash val="solid"/>
                      <a:round/>
                      <a:headEnd type="none" w="med" len="med"/>
                      <a:tailEnd type="none" w="med" len="med"/>
                    </a:lnR>
                    <a:lnT w="12700" cap="flat" cmpd="sng" algn="ctr">
                      <a:solidFill>
                        <a:schemeClr val="bg2">
                          <a:lumMod val="50000"/>
                        </a:schemeClr>
                      </a:solidFill>
                      <a:prstDash val="solid"/>
                      <a:round/>
                      <a:headEnd type="none" w="med" len="med"/>
                      <a:tailEnd type="none" w="med" len="med"/>
                    </a:lnT>
                    <a:lnB w="12700" cap="flat" cmpd="sng" algn="ctr">
                      <a:solidFill>
                        <a:schemeClr val="bg2">
                          <a:lumMod val="50000"/>
                        </a:schemeClr>
                      </a:solidFill>
                      <a:prstDash val="solid"/>
                      <a:round/>
                      <a:headEnd type="none" w="med" len="med"/>
                      <a:tailEnd type="none" w="med" len="med"/>
                    </a:lnB>
                  </a:tcPr>
                </a:tc>
                <a:tc>
                  <a:txBody>
                    <a:bodyPr/>
                    <a:lstStyle/>
                    <a:p>
                      <a:pPr algn="ctr"/>
                      <a:endParaRPr lang="en-US" sz="1400" dirty="0">
                        <a:solidFill>
                          <a:schemeClr val="bg1"/>
                        </a:solidFill>
                      </a:endParaRPr>
                    </a:p>
                  </a:txBody>
                  <a:tcPr>
                    <a:lnL w="12700" cap="flat" cmpd="sng" algn="ctr">
                      <a:solidFill>
                        <a:schemeClr val="bg2">
                          <a:lumMod val="50000"/>
                        </a:schemeClr>
                      </a:solidFill>
                      <a:prstDash val="solid"/>
                      <a:round/>
                      <a:headEnd type="none" w="med" len="med"/>
                      <a:tailEnd type="none" w="med" len="med"/>
                    </a:lnL>
                    <a:lnR w="12700" cap="flat" cmpd="sng" algn="ctr">
                      <a:solidFill>
                        <a:schemeClr val="bg2">
                          <a:lumMod val="50000"/>
                        </a:schemeClr>
                      </a:solidFill>
                      <a:prstDash val="solid"/>
                      <a:round/>
                      <a:headEnd type="none" w="med" len="med"/>
                      <a:tailEnd type="none" w="med" len="med"/>
                    </a:lnR>
                    <a:lnT w="12700" cap="flat" cmpd="sng" algn="ctr">
                      <a:solidFill>
                        <a:schemeClr val="bg2">
                          <a:lumMod val="50000"/>
                        </a:schemeClr>
                      </a:solidFill>
                      <a:prstDash val="solid"/>
                      <a:round/>
                      <a:headEnd type="none" w="med" len="med"/>
                      <a:tailEnd type="none" w="med" len="med"/>
                    </a:lnT>
                    <a:lnB w="12700" cap="flat" cmpd="sng" algn="ctr">
                      <a:solidFill>
                        <a:schemeClr val="bg2">
                          <a:lumMod val="50000"/>
                        </a:schemeClr>
                      </a:solidFill>
                      <a:prstDash val="solid"/>
                      <a:round/>
                      <a:headEnd type="none" w="med" len="med"/>
                      <a:tailEnd type="none" w="med" len="med"/>
                    </a:lnB>
                  </a:tcPr>
                </a:tc>
                <a:tc>
                  <a:txBody>
                    <a:bodyPr/>
                    <a:lstStyle/>
                    <a:p>
                      <a:pPr algn="ctr"/>
                      <a:endParaRPr lang="en-US" sz="1400" dirty="0">
                        <a:solidFill>
                          <a:schemeClr val="bg1"/>
                        </a:solidFill>
                      </a:endParaRPr>
                    </a:p>
                  </a:txBody>
                  <a:tcPr>
                    <a:lnL w="12700" cap="flat" cmpd="sng" algn="ctr">
                      <a:solidFill>
                        <a:schemeClr val="bg2">
                          <a:lumMod val="50000"/>
                        </a:schemeClr>
                      </a:solidFill>
                      <a:prstDash val="solid"/>
                      <a:round/>
                      <a:headEnd type="none" w="med" len="med"/>
                      <a:tailEnd type="none" w="med" len="med"/>
                    </a:lnL>
                    <a:lnR w="12700" cap="flat" cmpd="sng" algn="ctr">
                      <a:solidFill>
                        <a:schemeClr val="bg2">
                          <a:lumMod val="50000"/>
                        </a:schemeClr>
                      </a:solidFill>
                      <a:prstDash val="solid"/>
                      <a:round/>
                      <a:headEnd type="none" w="med" len="med"/>
                      <a:tailEnd type="none" w="med" len="med"/>
                    </a:lnR>
                    <a:lnT w="12700" cap="flat" cmpd="sng" algn="ctr">
                      <a:solidFill>
                        <a:schemeClr val="bg2">
                          <a:lumMod val="50000"/>
                        </a:schemeClr>
                      </a:solidFill>
                      <a:prstDash val="solid"/>
                      <a:round/>
                      <a:headEnd type="none" w="med" len="med"/>
                      <a:tailEnd type="none" w="med" len="med"/>
                    </a:lnT>
                    <a:lnB w="12700" cap="flat" cmpd="sng" algn="ctr">
                      <a:solidFill>
                        <a:schemeClr val="bg2">
                          <a:lumMod val="50000"/>
                        </a:schemeClr>
                      </a:solidFill>
                      <a:prstDash val="solid"/>
                      <a:round/>
                      <a:headEnd type="none" w="med" len="med"/>
                      <a:tailEnd type="none" w="med" len="med"/>
                    </a:lnB>
                  </a:tcPr>
                </a:tc>
                <a:tc>
                  <a:txBody>
                    <a:bodyPr/>
                    <a:lstStyle/>
                    <a:p>
                      <a:pPr algn="ctr"/>
                      <a:endParaRPr lang="en-US" sz="1400">
                        <a:solidFill>
                          <a:schemeClr val="bg1"/>
                        </a:solidFill>
                      </a:endParaRPr>
                    </a:p>
                  </a:txBody>
                  <a:tcPr>
                    <a:lnL w="12700" cap="flat" cmpd="sng" algn="ctr">
                      <a:solidFill>
                        <a:schemeClr val="bg2">
                          <a:lumMod val="50000"/>
                        </a:schemeClr>
                      </a:solidFill>
                      <a:prstDash val="solid"/>
                      <a:round/>
                      <a:headEnd type="none" w="med" len="med"/>
                      <a:tailEnd type="none" w="med" len="med"/>
                    </a:lnL>
                    <a:lnR w="12700" cap="flat" cmpd="sng" algn="ctr">
                      <a:solidFill>
                        <a:schemeClr val="bg2">
                          <a:lumMod val="50000"/>
                        </a:schemeClr>
                      </a:solidFill>
                      <a:prstDash val="solid"/>
                      <a:round/>
                      <a:headEnd type="none" w="med" len="med"/>
                      <a:tailEnd type="none" w="med" len="med"/>
                    </a:lnR>
                    <a:lnT w="12700" cap="flat" cmpd="sng" algn="ctr">
                      <a:solidFill>
                        <a:schemeClr val="bg2">
                          <a:lumMod val="50000"/>
                        </a:schemeClr>
                      </a:solidFill>
                      <a:prstDash val="solid"/>
                      <a:round/>
                      <a:headEnd type="none" w="med" len="med"/>
                      <a:tailEnd type="none" w="med" len="med"/>
                    </a:lnT>
                    <a:lnB w="12700" cap="flat" cmpd="sng" algn="ctr">
                      <a:solidFill>
                        <a:schemeClr val="bg2">
                          <a:lumMod val="50000"/>
                        </a:schemeClr>
                      </a:solidFill>
                      <a:prstDash val="solid"/>
                      <a:round/>
                      <a:headEnd type="none" w="med" len="med"/>
                      <a:tailEnd type="none" w="med" len="med"/>
                    </a:lnB>
                  </a:tcPr>
                </a:tc>
                <a:tc>
                  <a:txBody>
                    <a:bodyPr/>
                    <a:lstStyle/>
                    <a:p>
                      <a:pPr algn="ctr"/>
                      <a:r>
                        <a:rPr lang="en-US" sz="1400" dirty="0">
                          <a:solidFill>
                            <a:schemeClr val="bg1"/>
                          </a:solidFill>
                        </a:rPr>
                        <a:t>x</a:t>
                      </a:r>
                    </a:p>
                  </a:txBody>
                  <a:tcPr>
                    <a:lnL w="12700" cap="flat" cmpd="sng" algn="ctr">
                      <a:solidFill>
                        <a:schemeClr val="bg2">
                          <a:lumMod val="50000"/>
                        </a:schemeClr>
                      </a:solidFill>
                      <a:prstDash val="solid"/>
                      <a:round/>
                      <a:headEnd type="none" w="med" len="med"/>
                      <a:tailEnd type="none" w="med" len="med"/>
                    </a:lnL>
                    <a:lnR w="12700" cap="flat" cmpd="sng" algn="ctr">
                      <a:solidFill>
                        <a:schemeClr val="bg2">
                          <a:lumMod val="50000"/>
                        </a:schemeClr>
                      </a:solidFill>
                      <a:prstDash val="solid"/>
                      <a:round/>
                      <a:headEnd type="none" w="med" len="med"/>
                      <a:tailEnd type="none" w="med" len="med"/>
                    </a:lnR>
                    <a:lnT w="12700" cap="flat" cmpd="sng" algn="ctr">
                      <a:solidFill>
                        <a:schemeClr val="bg2">
                          <a:lumMod val="50000"/>
                        </a:schemeClr>
                      </a:solidFill>
                      <a:prstDash val="solid"/>
                      <a:round/>
                      <a:headEnd type="none" w="med" len="med"/>
                      <a:tailEnd type="none" w="med" len="med"/>
                    </a:lnT>
                    <a:lnB w="12700" cap="flat" cmpd="sng" algn="ctr">
                      <a:solidFill>
                        <a:schemeClr val="bg2">
                          <a:lumMod val="50000"/>
                        </a:schemeClr>
                      </a:solidFill>
                      <a:prstDash val="solid"/>
                      <a:round/>
                      <a:headEnd type="none" w="med" len="med"/>
                      <a:tailEnd type="none" w="med" len="med"/>
                    </a:lnB>
                  </a:tcPr>
                </a:tc>
                <a:extLst>
                  <a:ext uri="{0D108BD9-81ED-4DB2-BD59-A6C34878D82A}">
                    <a16:rowId xmlns:a16="http://schemas.microsoft.com/office/drawing/2014/main" val="1771468250"/>
                  </a:ext>
                </a:extLst>
              </a:tr>
              <a:tr h="351111">
                <a:tc>
                  <a:txBody>
                    <a:bodyPr/>
                    <a:lstStyle/>
                    <a:p>
                      <a:r>
                        <a:rPr lang="en-US" sz="1400" dirty="0">
                          <a:solidFill>
                            <a:schemeClr val="bg1"/>
                          </a:solidFill>
                        </a:rPr>
                        <a:t>Oregano</a:t>
                      </a:r>
                    </a:p>
                  </a:txBody>
                  <a:tcPr>
                    <a:lnL w="12700" cap="flat" cmpd="sng" algn="ctr">
                      <a:solidFill>
                        <a:schemeClr val="bg2">
                          <a:lumMod val="50000"/>
                        </a:schemeClr>
                      </a:solidFill>
                      <a:prstDash val="solid"/>
                      <a:round/>
                      <a:headEnd type="none" w="med" len="med"/>
                      <a:tailEnd type="none" w="med" len="med"/>
                    </a:lnL>
                    <a:lnR w="12700" cap="flat" cmpd="sng" algn="ctr">
                      <a:solidFill>
                        <a:schemeClr val="bg2">
                          <a:lumMod val="50000"/>
                        </a:schemeClr>
                      </a:solidFill>
                      <a:prstDash val="solid"/>
                      <a:round/>
                      <a:headEnd type="none" w="med" len="med"/>
                      <a:tailEnd type="none" w="med" len="med"/>
                    </a:lnR>
                    <a:lnT w="12700" cap="flat" cmpd="sng" algn="ctr">
                      <a:solidFill>
                        <a:schemeClr val="bg2">
                          <a:lumMod val="50000"/>
                        </a:schemeClr>
                      </a:solidFill>
                      <a:prstDash val="solid"/>
                      <a:round/>
                      <a:headEnd type="none" w="med" len="med"/>
                      <a:tailEnd type="none" w="med" len="med"/>
                    </a:lnT>
                    <a:lnB w="12700" cap="flat" cmpd="sng" algn="ctr">
                      <a:solidFill>
                        <a:schemeClr val="bg2">
                          <a:lumMod val="50000"/>
                        </a:schemeClr>
                      </a:solidFill>
                      <a:prstDash val="solid"/>
                      <a:round/>
                      <a:headEnd type="none" w="med" len="med"/>
                      <a:tailEnd type="none" w="med" len="med"/>
                    </a:lnB>
                  </a:tcPr>
                </a:tc>
                <a:tc>
                  <a:txBody>
                    <a:bodyPr/>
                    <a:lstStyle/>
                    <a:p>
                      <a:pPr algn="ctr"/>
                      <a:r>
                        <a:rPr lang="en-US" sz="1400" dirty="0">
                          <a:solidFill>
                            <a:schemeClr val="bg1"/>
                          </a:solidFill>
                        </a:rPr>
                        <a:t>x</a:t>
                      </a:r>
                    </a:p>
                  </a:txBody>
                  <a:tcPr>
                    <a:lnL w="12700" cap="flat" cmpd="sng" algn="ctr">
                      <a:solidFill>
                        <a:schemeClr val="bg2">
                          <a:lumMod val="50000"/>
                        </a:schemeClr>
                      </a:solidFill>
                      <a:prstDash val="solid"/>
                      <a:round/>
                      <a:headEnd type="none" w="med" len="med"/>
                      <a:tailEnd type="none" w="med" len="med"/>
                    </a:lnL>
                    <a:lnR w="12700" cap="flat" cmpd="sng" algn="ctr">
                      <a:solidFill>
                        <a:schemeClr val="bg2">
                          <a:lumMod val="50000"/>
                        </a:schemeClr>
                      </a:solidFill>
                      <a:prstDash val="solid"/>
                      <a:round/>
                      <a:headEnd type="none" w="med" len="med"/>
                      <a:tailEnd type="none" w="med" len="med"/>
                    </a:lnR>
                    <a:lnT w="12700" cap="flat" cmpd="sng" algn="ctr">
                      <a:solidFill>
                        <a:schemeClr val="bg2">
                          <a:lumMod val="50000"/>
                        </a:schemeClr>
                      </a:solidFill>
                      <a:prstDash val="solid"/>
                      <a:round/>
                      <a:headEnd type="none" w="med" len="med"/>
                      <a:tailEnd type="none" w="med" len="med"/>
                    </a:lnT>
                    <a:lnB w="12700" cap="flat" cmpd="sng" algn="ctr">
                      <a:solidFill>
                        <a:schemeClr val="bg2">
                          <a:lumMod val="50000"/>
                        </a:schemeClr>
                      </a:solidFill>
                      <a:prstDash val="solid"/>
                      <a:round/>
                      <a:headEnd type="none" w="med" len="med"/>
                      <a:tailEnd type="none" w="med" len="med"/>
                    </a:lnB>
                  </a:tcPr>
                </a:tc>
                <a:tc>
                  <a:txBody>
                    <a:bodyPr/>
                    <a:lstStyle/>
                    <a:p>
                      <a:pPr algn="ctr"/>
                      <a:endParaRPr lang="en-US" sz="1400" dirty="0">
                        <a:solidFill>
                          <a:schemeClr val="bg1"/>
                        </a:solidFill>
                      </a:endParaRPr>
                    </a:p>
                  </a:txBody>
                  <a:tcPr>
                    <a:lnL w="12700" cap="flat" cmpd="sng" algn="ctr">
                      <a:solidFill>
                        <a:schemeClr val="bg2">
                          <a:lumMod val="50000"/>
                        </a:schemeClr>
                      </a:solidFill>
                      <a:prstDash val="solid"/>
                      <a:round/>
                      <a:headEnd type="none" w="med" len="med"/>
                      <a:tailEnd type="none" w="med" len="med"/>
                    </a:lnL>
                    <a:lnR w="12700" cap="flat" cmpd="sng" algn="ctr">
                      <a:solidFill>
                        <a:schemeClr val="bg2">
                          <a:lumMod val="50000"/>
                        </a:schemeClr>
                      </a:solidFill>
                      <a:prstDash val="solid"/>
                      <a:round/>
                      <a:headEnd type="none" w="med" len="med"/>
                      <a:tailEnd type="none" w="med" len="med"/>
                    </a:lnR>
                    <a:lnT w="12700" cap="flat" cmpd="sng" algn="ctr">
                      <a:solidFill>
                        <a:schemeClr val="bg2">
                          <a:lumMod val="50000"/>
                        </a:schemeClr>
                      </a:solidFill>
                      <a:prstDash val="solid"/>
                      <a:round/>
                      <a:headEnd type="none" w="med" len="med"/>
                      <a:tailEnd type="none" w="med" len="med"/>
                    </a:lnT>
                    <a:lnB w="12700" cap="flat" cmpd="sng" algn="ctr">
                      <a:solidFill>
                        <a:schemeClr val="bg2">
                          <a:lumMod val="50000"/>
                        </a:schemeClr>
                      </a:solidFill>
                      <a:prstDash val="solid"/>
                      <a:round/>
                      <a:headEnd type="none" w="med" len="med"/>
                      <a:tailEnd type="none" w="med" len="med"/>
                    </a:lnB>
                  </a:tcPr>
                </a:tc>
                <a:tc>
                  <a:txBody>
                    <a:bodyPr/>
                    <a:lstStyle/>
                    <a:p>
                      <a:pPr algn="ctr"/>
                      <a:r>
                        <a:rPr lang="en-US" sz="1400" dirty="0">
                          <a:solidFill>
                            <a:schemeClr val="bg1"/>
                          </a:solidFill>
                        </a:rPr>
                        <a:t>x</a:t>
                      </a:r>
                    </a:p>
                  </a:txBody>
                  <a:tcPr>
                    <a:lnL w="12700" cap="flat" cmpd="sng" algn="ctr">
                      <a:solidFill>
                        <a:schemeClr val="bg2">
                          <a:lumMod val="50000"/>
                        </a:schemeClr>
                      </a:solidFill>
                      <a:prstDash val="solid"/>
                      <a:round/>
                      <a:headEnd type="none" w="med" len="med"/>
                      <a:tailEnd type="none" w="med" len="med"/>
                    </a:lnL>
                    <a:lnR w="12700" cap="flat" cmpd="sng" algn="ctr">
                      <a:solidFill>
                        <a:schemeClr val="bg2">
                          <a:lumMod val="50000"/>
                        </a:schemeClr>
                      </a:solidFill>
                      <a:prstDash val="solid"/>
                      <a:round/>
                      <a:headEnd type="none" w="med" len="med"/>
                      <a:tailEnd type="none" w="med" len="med"/>
                    </a:lnR>
                    <a:lnT w="12700" cap="flat" cmpd="sng" algn="ctr">
                      <a:solidFill>
                        <a:schemeClr val="bg2">
                          <a:lumMod val="50000"/>
                        </a:schemeClr>
                      </a:solidFill>
                      <a:prstDash val="solid"/>
                      <a:round/>
                      <a:headEnd type="none" w="med" len="med"/>
                      <a:tailEnd type="none" w="med" len="med"/>
                    </a:lnT>
                    <a:lnB w="12700" cap="flat" cmpd="sng" algn="ctr">
                      <a:solidFill>
                        <a:schemeClr val="bg2">
                          <a:lumMod val="50000"/>
                        </a:schemeClr>
                      </a:solidFill>
                      <a:prstDash val="solid"/>
                      <a:round/>
                      <a:headEnd type="none" w="med" len="med"/>
                      <a:tailEnd type="none" w="med" len="med"/>
                    </a:lnB>
                  </a:tcPr>
                </a:tc>
                <a:tc>
                  <a:txBody>
                    <a:bodyPr/>
                    <a:lstStyle/>
                    <a:p>
                      <a:pPr algn="ctr"/>
                      <a:endParaRPr lang="en-US" sz="1400" dirty="0">
                        <a:solidFill>
                          <a:schemeClr val="bg1"/>
                        </a:solidFill>
                      </a:endParaRPr>
                    </a:p>
                  </a:txBody>
                  <a:tcPr>
                    <a:lnL w="12700" cap="flat" cmpd="sng" algn="ctr">
                      <a:solidFill>
                        <a:schemeClr val="bg2">
                          <a:lumMod val="50000"/>
                        </a:schemeClr>
                      </a:solidFill>
                      <a:prstDash val="solid"/>
                      <a:round/>
                      <a:headEnd type="none" w="med" len="med"/>
                      <a:tailEnd type="none" w="med" len="med"/>
                    </a:lnL>
                    <a:lnR w="12700" cap="flat" cmpd="sng" algn="ctr">
                      <a:solidFill>
                        <a:schemeClr val="bg2">
                          <a:lumMod val="50000"/>
                        </a:schemeClr>
                      </a:solidFill>
                      <a:prstDash val="solid"/>
                      <a:round/>
                      <a:headEnd type="none" w="med" len="med"/>
                      <a:tailEnd type="none" w="med" len="med"/>
                    </a:lnR>
                    <a:lnT w="12700" cap="flat" cmpd="sng" algn="ctr">
                      <a:solidFill>
                        <a:schemeClr val="bg2">
                          <a:lumMod val="50000"/>
                        </a:schemeClr>
                      </a:solidFill>
                      <a:prstDash val="solid"/>
                      <a:round/>
                      <a:headEnd type="none" w="med" len="med"/>
                      <a:tailEnd type="none" w="med" len="med"/>
                    </a:lnT>
                    <a:lnB w="12700" cap="flat" cmpd="sng" algn="ctr">
                      <a:solidFill>
                        <a:schemeClr val="bg2">
                          <a:lumMod val="50000"/>
                        </a:schemeClr>
                      </a:solidFill>
                      <a:prstDash val="solid"/>
                      <a:round/>
                      <a:headEnd type="none" w="med" len="med"/>
                      <a:tailEnd type="none" w="med" len="med"/>
                    </a:lnB>
                  </a:tcPr>
                </a:tc>
                <a:tc>
                  <a:txBody>
                    <a:bodyPr/>
                    <a:lstStyle/>
                    <a:p>
                      <a:pPr algn="ctr"/>
                      <a:endParaRPr lang="en-US" sz="1400" dirty="0">
                        <a:solidFill>
                          <a:schemeClr val="bg1"/>
                        </a:solidFill>
                      </a:endParaRPr>
                    </a:p>
                  </a:txBody>
                  <a:tcPr>
                    <a:lnL w="12700" cap="flat" cmpd="sng" algn="ctr">
                      <a:solidFill>
                        <a:schemeClr val="bg2">
                          <a:lumMod val="50000"/>
                        </a:schemeClr>
                      </a:solidFill>
                      <a:prstDash val="solid"/>
                      <a:round/>
                      <a:headEnd type="none" w="med" len="med"/>
                      <a:tailEnd type="none" w="med" len="med"/>
                    </a:lnL>
                    <a:lnR w="12700" cap="flat" cmpd="sng" algn="ctr">
                      <a:solidFill>
                        <a:schemeClr val="bg2">
                          <a:lumMod val="50000"/>
                        </a:schemeClr>
                      </a:solidFill>
                      <a:prstDash val="solid"/>
                      <a:round/>
                      <a:headEnd type="none" w="med" len="med"/>
                      <a:tailEnd type="none" w="med" len="med"/>
                    </a:lnR>
                    <a:lnT w="12700" cap="flat" cmpd="sng" algn="ctr">
                      <a:solidFill>
                        <a:schemeClr val="bg2">
                          <a:lumMod val="50000"/>
                        </a:schemeClr>
                      </a:solidFill>
                      <a:prstDash val="solid"/>
                      <a:round/>
                      <a:headEnd type="none" w="med" len="med"/>
                      <a:tailEnd type="none" w="med" len="med"/>
                    </a:lnT>
                    <a:lnB w="12700" cap="flat" cmpd="sng" algn="ctr">
                      <a:solidFill>
                        <a:schemeClr val="bg2">
                          <a:lumMod val="50000"/>
                        </a:schemeClr>
                      </a:solidFill>
                      <a:prstDash val="solid"/>
                      <a:round/>
                      <a:headEnd type="none" w="med" len="med"/>
                      <a:tailEnd type="none" w="med" len="med"/>
                    </a:lnB>
                  </a:tcPr>
                </a:tc>
                <a:tc>
                  <a:txBody>
                    <a:bodyPr/>
                    <a:lstStyle/>
                    <a:p>
                      <a:pPr algn="ctr"/>
                      <a:endParaRPr lang="en-US" sz="1400" dirty="0">
                        <a:solidFill>
                          <a:schemeClr val="bg1"/>
                        </a:solidFill>
                      </a:endParaRPr>
                    </a:p>
                  </a:txBody>
                  <a:tcPr>
                    <a:lnL w="12700" cap="flat" cmpd="sng" algn="ctr">
                      <a:solidFill>
                        <a:schemeClr val="bg2">
                          <a:lumMod val="50000"/>
                        </a:schemeClr>
                      </a:solidFill>
                      <a:prstDash val="solid"/>
                      <a:round/>
                      <a:headEnd type="none" w="med" len="med"/>
                      <a:tailEnd type="none" w="med" len="med"/>
                    </a:lnL>
                    <a:lnR w="12700" cap="flat" cmpd="sng" algn="ctr">
                      <a:solidFill>
                        <a:schemeClr val="bg2">
                          <a:lumMod val="50000"/>
                        </a:schemeClr>
                      </a:solidFill>
                      <a:prstDash val="solid"/>
                      <a:round/>
                      <a:headEnd type="none" w="med" len="med"/>
                      <a:tailEnd type="none" w="med" len="med"/>
                    </a:lnR>
                    <a:lnT w="12700" cap="flat" cmpd="sng" algn="ctr">
                      <a:solidFill>
                        <a:schemeClr val="bg2">
                          <a:lumMod val="50000"/>
                        </a:schemeClr>
                      </a:solidFill>
                      <a:prstDash val="solid"/>
                      <a:round/>
                      <a:headEnd type="none" w="med" len="med"/>
                      <a:tailEnd type="none" w="med" len="med"/>
                    </a:lnT>
                    <a:lnB w="12700" cap="flat" cmpd="sng" algn="ctr">
                      <a:solidFill>
                        <a:schemeClr val="bg2">
                          <a:lumMod val="50000"/>
                        </a:schemeClr>
                      </a:solidFill>
                      <a:prstDash val="solid"/>
                      <a:round/>
                      <a:headEnd type="none" w="med" len="med"/>
                      <a:tailEnd type="none" w="med" len="med"/>
                    </a:lnB>
                  </a:tcPr>
                </a:tc>
                <a:tc>
                  <a:txBody>
                    <a:bodyPr/>
                    <a:lstStyle/>
                    <a:p>
                      <a:pPr algn="ctr"/>
                      <a:r>
                        <a:rPr lang="en-US" sz="1400" dirty="0">
                          <a:solidFill>
                            <a:schemeClr val="bg1"/>
                          </a:solidFill>
                        </a:rPr>
                        <a:t>x</a:t>
                      </a:r>
                    </a:p>
                  </a:txBody>
                  <a:tcPr>
                    <a:lnL w="12700" cap="flat" cmpd="sng" algn="ctr">
                      <a:solidFill>
                        <a:schemeClr val="bg2">
                          <a:lumMod val="50000"/>
                        </a:schemeClr>
                      </a:solidFill>
                      <a:prstDash val="solid"/>
                      <a:round/>
                      <a:headEnd type="none" w="med" len="med"/>
                      <a:tailEnd type="none" w="med" len="med"/>
                    </a:lnL>
                    <a:lnR w="12700" cap="flat" cmpd="sng" algn="ctr">
                      <a:solidFill>
                        <a:schemeClr val="bg2">
                          <a:lumMod val="50000"/>
                        </a:schemeClr>
                      </a:solidFill>
                      <a:prstDash val="solid"/>
                      <a:round/>
                      <a:headEnd type="none" w="med" len="med"/>
                      <a:tailEnd type="none" w="med" len="med"/>
                    </a:lnR>
                    <a:lnT w="12700" cap="flat" cmpd="sng" algn="ctr">
                      <a:solidFill>
                        <a:schemeClr val="bg2">
                          <a:lumMod val="50000"/>
                        </a:schemeClr>
                      </a:solidFill>
                      <a:prstDash val="solid"/>
                      <a:round/>
                      <a:headEnd type="none" w="med" len="med"/>
                      <a:tailEnd type="none" w="med" len="med"/>
                    </a:lnT>
                    <a:lnB w="12700" cap="flat" cmpd="sng" algn="ctr">
                      <a:solidFill>
                        <a:schemeClr val="bg2">
                          <a:lumMod val="50000"/>
                        </a:schemeClr>
                      </a:solidFill>
                      <a:prstDash val="solid"/>
                      <a:round/>
                      <a:headEnd type="none" w="med" len="med"/>
                      <a:tailEnd type="none" w="med" len="med"/>
                    </a:lnB>
                  </a:tcPr>
                </a:tc>
                <a:extLst>
                  <a:ext uri="{0D108BD9-81ED-4DB2-BD59-A6C34878D82A}">
                    <a16:rowId xmlns:a16="http://schemas.microsoft.com/office/drawing/2014/main" val="3711829714"/>
                  </a:ext>
                </a:extLst>
              </a:tr>
              <a:tr h="614444">
                <a:tc>
                  <a:txBody>
                    <a:bodyPr/>
                    <a:lstStyle/>
                    <a:p>
                      <a:r>
                        <a:rPr lang="en-US" sz="1400" dirty="0">
                          <a:solidFill>
                            <a:schemeClr val="bg1"/>
                          </a:solidFill>
                        </a:rPr>
                        <a:t>Cinnamon</a:t>
                      </a:r>
                    </a:p>
                  </a:txBody>
                  <a:tcPr>
                    <a:lnL w="12700" cap="flat" cmpd="sng" algn="ctr">
                      <a:solidFill>
                        <a:schemeClr val="bg2">
                          <a:lumMod val="50000"/>
                        </a:schemeClr>
                      </a:solidFill>
                      <a:prstDash val="solid"/>
                      <a:round/>
                      <a:headEnd type="none" w="med" len="med"/>
                      <a:tailEnd type="none" w="med" len="med"/>
                    </a:lnL>
                    <a:lnR w="12700" cap="flat" cmpd="sng" algn="ctr">
                      <a:solidFill>
                        <a:schemeClr val="bg2">
                          <a:lumMod val="50000"/>
                        </a:schemeClr>
                      </a:solidFill>
                      <a:prstDash val="solid"/>
                      <a:round/>
                      <a:headEnd type="none" w="med" len="med"/>
                      <a:tailEnd type="none" w="med" len="med"/>
                    </a:lnR>
                    <a:lnT w="12700" cap="flat" cmpd="sng" algn="ctr">
                      <a:solidFill>
                        <a:schemeClr val="bg2">
                          <a:lumMod val="50000"/>
                        </a:schemeClr>
                      </a:solidFill>
                      <a:prstDash val="solid"/>
                      <a:round/>
                      <a:headEnd type="none" w="med" len="med"/>
                      <a:tailEnd type="none" w="med" len="med"/>
                    </a:lnT>
                    <a:lnB w="12700" cap="flat" cmpd="sng" algn="ctr">
                      <a:solidFill>
                        <a:schemeClr val="bg2">
                          <a:lumMod val="50000"/>
                        </a:schemeClr>
                      </a:solidFill>
                      <a:prstDash val="solid"/>
                      <a:round/>
                      <a:headEnd type="none" w="med" len="med"/>
                      <a:tailEnd type="none" w="med" len="med"/>
                    </a:lnB>
                  </a:tcPr>
                </a:tc>
                <a:tc>
                  <a:txBody>
                    <a:bodyPr/>
                    <a:lstStyle/>
                    <a:p>
                      <a:pPr algn="ctr"/>
                      <a:r>
                        <a:rPr lang="en-US" sz="1400" dirty="0">
                          <a:solidFill>
                            <a:schemeClr val="bg1"/>
                          </a:solidFill>
                        </a:rPr>
                        <a:t>x</a:t>
                      </a:r>
                    </a:p>
                  </a:txBody>
                  <a:tcPr>
                    <a:lnL w="12700" cap="flat" cmpd="sng" algn="ctr">
                      <a:solidFill>
                        <a:schemeClr val="bg2">
                          <a:lumMod val="50000"/>
                        </a:schemeClr>
                      </a:solidFill>
                      <a:prstDash val="solid"/>
                      <a:round/>
                      <a:headEnd type="none" w="med" len="med"/>
                      <a:tailEnd type="none" w="med" len="med"/>
                    </a:lnL>
                    <a:lnR w="12700" cap="flat" cmpd="sng" algn="ctr">
                      <a:solidFill>
                        <a:schemeClr val="bg2">
                          <a:lumMod val="50000"/>
                        </a:schemeClr>
                      </a:solidFill>
                      <a:prstDash val="solid"/>
                      <a:round/>
                      <a:headEnd type="none" w="med" len="med"/>
                      <a:tailEnd type="none" w="med" len="med"/>
                    </a:lnR>
                    <a:lnT w="12700" cap="flat" cmpd="sng" algn="ctr">
                      <a:solidFill>
                        <a:schemeClr val="bg2">
                          <a:lumMod val="50000"/>
                        </a:schemeClr>
                      </a:solidFill>
                      <a:prstDash val="solid"/>
                      <a:round/>
                      <a:headEnd type="none" w="med" len="med"/>
                      <a:tailEnd type="none" w="med" len="med"/>
                    </a:lnT>
                    <a:lnB w="12700" cap="flat" cmpd="sng" algn="ctr">
                      <a:solidFill>
                        <a:schemeClr val="bg2">
                          <a:lumMod val="50000"/>
                        </a:schemeClr>
                      </a:solidFill>
                      <a:prstDash val="solid"/>
                      <a:round/>
                      <a:headEnd type="none" w="med" len="med"/>
                      <a:tailEnd type="none" w="med" len="med"/>
                    </a:lnB>
                  </a:tcPr>
                </a:tc>
                <a:tc>
                  <a:txBody>
                    <a:bodyPr/>
                    <a:lstStyle/>
                    <a:p>
                      <a:pPr algn="ctr"/>
                      <a:endParaRPr lang="en-US" sz="1400" dirty="0">
                        <a:solidFill>
                          <a:schemeClr val="bg1"/>
                        </a:solidFill>
                      </a:endParaRPr>
                    </a:p>
                  </a:txBody>
                  <a:tcPr>
                    <a:lnL w="12700" cap="flat" cmpd="sng" algn="ctr">
                      <a:solidFill>
                        <a:schemeClr val="bg2">
                          <a:lumMod val="50000"/>
                        </a:schemeClr>
                      </a:solidFill>
                      <a:prstDash val="solid"/>
                      <a:round/>
                      <a:headEnd type="none" w="med" len="med"/>
                      <a:tailEnd type="none" w="med" len="med"/>
                    </a:lnL>
                    <a:lnR w="12700" cap="flat" cmpd="sng" algn="ctr">
                      <a:solidFill>
                        <a:schemeClr val="bg2">
                          <a:lumMod val="50000"/>
                        </a:schemeClr>
                      </a:solidFill>
                      <a:prstDash val="solid"/>
                      <a:round/>
                      <a:headEnd type="none" w="med" len="med"/>
                      <a:tailEnd type="none" w="med" len="med"/>
                    </a:lnR>
                    <a:lnT w="12700" cap="flat" cmpd="sng" algn="ctr">
                      <a:solidFill>
                        <a:schemeClr val="bg2">
                          <a:lumMod val="50000"/>
                        </a:schemeClr>
                      </a:solidFill>
                      <a:prstDash val="solid"/>
                      <a:round/>
                      <a:headEnd type="none" w="med" len="med"/>
                      <a:tailEnd type="none" w="med" len="med"/>
                    </a:lnT>
                    <a:lnB w="12700" cap="flat" cmpd="sng" algn="ctr">
                      <a:solidFill>
                        <a:schemeClr val="bg2">
                          <a:lumMod val="50000"/>
                        </a:schemeClr>
                      </a:solidFill>
                      <a:prstDash val="solid"/>
                      <a:round/>
                      <a:headEnd type="none" w="med" len="med"/>
                      <a:tailEnd type="none" w="med" len="med"/>
                    </a:lnB>
                  </a:tcPr>
                </a:tc>
                <a:tc>
                  <a:txBody>
                    <a:bodyPr/>
                    <a:lstStyle/>
                    <a:p>
                      <a:pPr algn="ctr"/>
                      <a:r>
                        <a:rPr lang="en-US" sz="1400" dirty="0">
                          <a:solidFill>
                            <a:schemeClr val="bg1"/>
                          </a:solidFill>
                        </a:rPr>
                        <a:t>x</a:t>
                      </a:r>
                    </a:p>
                  </a:txBody>
                  <a:tcPr>
                    <a:lnL w="12700" cap="flat" cmpd="sng" algn="ctr">
                      <a:solidFill>
                        <a:schemeClr val="bg2">
                          <a:lumMod val="50000"/>
                        </a:schemeClr>
                      </a:solidFill>
                      <a:prstDash val="solid"/>
                      <a:round/>
                      <a:headEnd type="none" w="med" len="med"/>
                      <a:tailEnd type="none" w="med" len="med"/>
                    </a:lnL>
                    <a:lnR w="12700" cap="flat" cmpd="sng" algn="ctr">
                      <a:solidFill>
                        <a:schemeClr val="bg2">
                          <a:lumMod val="50000"/>
                        </a:schemeClr>
                      </a:solidFill>
                      <a:prstDash val="solid"/>
                      <a:round/>
                      <a:headEnd type="none" w="med" len="med"/>
                      <a:tailEnd type="none" w="med" len="med"/>
                    </a:lnR>
                    <a:lnT w="12700" cap="flat" cmpd="sng" algn="ctr">
                      <a:solidFill>
                        <a:schemeClr val="bg2">
                          <a:lumMod val="50000"/>
                        </a:schemeClr>
                      </a:solidFill>
                      <a:prstDash val="solid"/>
                      <a:round/>
                      <a:headEnd type="none" w="med" len="med"/>
                      <a:tailEnd type="none" w="med" len="med"/>
                    </a:lnT>
                    <a:lnB w="12700" cap="flat" cmpd="sng" algn="ctr">
                      <a:solidFill>
                        <a:schemeClr val="bg2">
                          <a:lumMod val="50000"/>
                        </a:schemeClr>
                      </a:solidFill>
                      <a:prstDash val="solid"/>
                      <a:round/>
                      <a:headEnd type="none" w="med" len="med"/>
                      <a:tailEnd type="none" w="med" len="med"/>
                    </a:lnB>
                  </a:tcPr>
                </a:tc>
                <a:tc>
                  <a:txBody>
                    <a:bodyPr/>
                    <a:lstStyle/>
                    <a:p>
                      <a:pPr algn="ctr"/>
                      <a:endParaRPr lang="en-US" sz="1400" dirty="0">
                        <a:solidFill>
                          <a:schemeClr val="bg1"/>
                        </a:solidFill>
                      </a:endParaRPr>
                    </a:p>
                  </a:txBody>
                  <a:tcPr>
                    <a:lnL w="12700" cap="flat" cmpd="sng" algn="ctr">
                      <a:solidFill>
                        <a:schemeClr val="bg2">
                          <a:lumMod val="50000"/>
                        </a:schemeClr>
                      </a:solidFill>
                      <a:prstDash val="solid"/>
                      <a:round/>
                      <a:headEnd type="none" w="med" len="med"/>
                      <a:tailEnd type="none" w="med" len="med"/>
                    </a:lnL>
                    <a:lnR w="12700" cap="flat" cmpd="sng" algn="ctr">
                      <a:solidFill>
                        <a:schemeClr val="bg2">
                          <a:lumMod val="50000"/>
                        </a:schemeClr>
                      </a:solidFill>
                      <a:prstDash val="solid"/>
                      <a:round/>
                      <a:headEnd type="none" w="med" len="med"/>
                      <a:tailEnd type="none" w="med" len="med"/>
                    </a:lnR>
                    <a:lnT w="12700" cap="flat" cmpd="sng" algn="ctr">
                      <a:solidFill>
                        <a:schemeClr val="bg2">
                          <a:lumMod val="50000"/>
                        </a:schemeClr>
                      </a:solidFill>
                      <a:prstDash val="solid"/>
                      <a:round/>
                      <a:headEnd type="none" w="med" len="med"/>
                      <a:tailEnd type="none" w="med" len="med"/>
                    </a:lnT>
                    <a:lnB w="12700" cap="flat" cmpd="sng" algn="ctr">
                      <a:solidFill>
                        <a:schemeClr val="bg2">
                          <a:lumMod val="50000"/>
                        </a:schemeClr>
                      </a:solidFill>
                      <a:prstDash val="solid"/>
                      <a:round/>
                      <a:headEnd type="none" w="med" len="med"/>
                      <a:tailEnd type="none" w="med" len="med"/>
                    </a:lnB>
                  </a:tcPr>
                </a:tc>
                <a:tc>
                  <a:txBody>
                    <a:bodyPr/>
                    <a:lstStyle/>
                    <a:p>
                      <a:pPr algn="ctr"/>
                      <a:endParaRPr lang="en-US" sz="1400" dirty="0">
                        <a:solidFill>
                          <a:schemeClr val="bg1"/>
                        </a:solidFill>
                      </a:endParaRPr>
                    </a:p>
                  </a:txBody>
                  <a:tcPr>
                    <a:lnL w="12700" cap="flat" cmpd="sng" algn="ctr">
                      <a:solidFill>
                        <a:schemeClr val="bg2">
                          <a:lumMod val="50000"/>
                        </a:schemeClr>
                      </a:solidFill>
                      <a:prstDash val="solid"/>
                      <a:round/>
                      <a:headEnd type="none" w="med" len="med"/>
                      <a:tailEnd type="none" w="med" len="med"/>
                    </a:lnL>
                    <a:lnR w="12700" cap="flat" cmpd="sng" algn="ctr">
                      <a:solidFill>
                        <a:schemeClr val="bg2">
                          <a:lumMod val="50000"/>
                        </a:schemeClr>
                      </a:solidFill>
                      <a:prstDash val="solid"/>
                      <a:round/>
                      <a:headEnd type="none" w="med" len="med"/>
                      <a:tailEnd type="none" w="med" len="med"/>
                    </a:lnR>
                    <a:lnT w="12700" cap="flat" cmpd="sng" algn="ctr">
                      <a:solidFill>
                        <a:schemeClr val="bg2">
                          <a:lumMod val="50000"/>
                        </a:schemeClr>
                      </a:solidFill>
                      <a:prstDash val="solid"/>
                      <a:round/>
                      <a:headEnd type="none" w="med" len="med"/>
                      <a:tailEnd type="none" w="med" len="med"/>
                    </a:lnT>
                    <a:lnB w="12700" cap="flat" cmpd="sng" algn="ctr">
                      <a:solidFill>
                        <a:schemeClr val="bg2">
                          <a:lumMod val="50000"/>
                        </a:schemeClr>
                      </a:solidFill>
                      <a:prstDash val="solid"/>
                      <a:round/>
                      <a:headEnd type="none" w="med" len="med"/>
                      <a:tailEnd type="none" w="med" len="med"/>
                    </a:lnB>
                  </a:tcPr>
                </a:tc>
                <a:tc>
                  <a:txBody>
                    <a:bodyPr/>
                    <a:lstStyle/>
                    <a:p>
                      <a:pPr algn="ctr"/>
                      <a:endParaRPr lang="en-US" sz="1400" dirty="0">
                        <a:solidFill>
                          <a:schemeClr val="bg1"/>
                        </a:solidFill>
                      </a:endParaRPr>
                    </a:p>
                  </a:txBody>
                  <a:tcPr>
                    <a:lnL w="12700" cap="flat" cmpd="sng" algn="ctr">
                      <a:solidFill>
                        <a:schemeClr val="bg2">
                          <a:lumMod val="50000"/>
                        </a:schemeClr>
                      </a:solidFill>
                      <a:prstDash val="solid"/>
                      <a:round/>
                      <a:headEnd type="none" w="med" len="med"/>
                      <a:tailEnd type="none" w="med" len="med"/>
                    </a:lnL>
                    <a:lnR w="12700" cap="flat" cmpd="sng" algn="ctr">
                      <a:solidFill>
                        <a:schemeClr val="bg2">
                          <a:lumMod val="50000"/>
                        </a:schemeClr>
                      </a:solidFill>
                      <a:prstDash val="solid"/>
                      <a:round/>
                      <a:headEnd type="none" w="med" len="med"/>
                      <a:tailEnd type="none" w="med" len="med"/>
                    </a:lnR>
                    <a:lnT w="12700" cap="flat" cmpd="sng" algn="ctr">
                      <a:solidFill>
                        <a:schemeClr val="bg2">
                          <a:lumMod val="50000"/>
                        </a:schemeClr>
                      </a:solidFill>
                      <a:prstDash val="solid"/>
                      <a:round/>
                      <a:headEnd type="none" w="med" len="med"/>
                      <a:tailEnd type="none" w="med" len="med"/>
                    </a:lnT>
                    <a:lnB w="12700" cap="flat" cmpd="sng" algn="ctr">
                      <a:solidFill>
                        <a:schemeClr val="bg2">
                          <a:lumMod val="50000"/>
                        </a:schemeClr>
                      </a:solidFill>
                      <a:prstDash val="solid"/>
                      <a:round/>
                      <a:headEnd type="none" w="med" len="med"/>
                      <a:tailEnd type="none" w="med" len="med"/>
                    </a:lnB>
                  </a:tcPr>
                </a:tc>
                <a:tc>
                  <a:txBody>
                    <a:bodyPr/>
                    <a:lstStyle/>
                    <a:p>
                      <a:pPr algn="ctr"/>
                      <a:endParaRPr lang="en-US" sz="1400" dirty="0">
                        <a:solidFill>
                          <a:schemeClr val="bg1"/>
                        </a:solidFill>
                      </a:endParaRPr>
                    </a:p>
                  </a:txBody>
                  <a:tcPr>
                    <a:lnL w="12700" cap="flat" cmpd="sng" algn="ctr">
                      <a:solidFill>
                        <a:schemeClr val="bg2">
                          <a:lumMod val="50000"/>
                        </a:schemeClr>
                      </a:solidFill>
                      <a:prstDash val="solid"/>
                      <a:round/>
                      <a:headEnd type="none" w="med" len="med"/>
                      <a:tailEnd type="none" w="med" len="med"/>
                    </a:lnL>
                    <a:lnR w="12700" cap="flat" cmpd="sng" algn="ctr">
                      <a:solidFill>
                        <a:schemeClr val="bg2">
                          <a:lumMod val="50000"/>
                        </a:schemeClr>
                      </a:solidFill>
                      <a:prstDash val="solid"/>
                      <a:round/>
                      <a:headEnd type="none" w="med" len="med"/>
                      <a:tailEnd type="none" w="med" len="med"/>
                    </a:lnR>
                    <a:lnT w="12700" cap="flat" cmpd="sng" algn="ctr">
                      <a:solidFill>
                        <a:schemeClr val="bg2">
                          <a:lumMod val="50000"/>
                        </a:schemeClr>
                      </a:solidFill>
                      <a:prstDash val="solid"/>
                      <a:round/>
                      <a:headEnd type="none" w="med" len="med"/>
                      <a:tailEnd type="none" w="med" len="med"/>
                    </a:lnT>
                    <a:lnB w="12700" cap="flat" cmpd="sng" algn="ctr">
                      <a:solidFill>
                        <a:schemeClr val="bg2">
                          <a:lumMod val="50000"/>
                        </a:schemeClr>
                      </a:solidFill>
                      <a:prstDash val="solid"/>
                      <a:round/>
                      <a:headEnd type="none" w="med" len="med"/>
                      <a:tailEnd type="none" w="med" len="med"/>
                    </a:lnB>
                  </a:tcPr>
                </a:tc>
                <a:extLst>
                  <a:ext uri="{0D108BD9-81ED-4DB2-BD59-A6C34878D82A}">
                    <a16:rowId xmlns:a16="http://schemas.microsoft.com/office/drawing/2014/main" val="2507904753"/>
                  </a:ext>
                </a:extLst>
              </a:tr>
            </a:tbl>
          </a:graphicData>
        </a:graphic>
      </p:graphicFrame>
    </p:spTree>
    <p:extLst>
      <p:ext uri="{BB962C8B-B14F-4D97-AF65-F5344CB8AC3E}">
        <p14:creationId xmlns:p14="http://schemas.microsoft.com/office/powerpoint/2010/main" val="284706586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4E5239B0-A903-B1D7-0895-AB5E3C7B939F}"/>
              </a:ext>
            </a:extLst>
          </p:cNvPr>
          <p:cNvPicPr>
            <a:picLocks noChangeAspect="1"/>
          </p:cNvPicPr>
          <p:nvPr/>
        </p:nvPicPr>
        <p:blipFill rotWithShape="1">
          <a:blip r:embed="rId2"/>
          <a:srcRect l="6122" t="17604" r="86191" b="49441"/>
          <a:stretch/>
        </p:blipFill>
        <p:spPr>
          <a:xfrm rot="16200000">
            <a:off x="350714" y="6114614"/>
            <a:ext cx="244411" cy="693469"/>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12" name="Title 12">
            <a:extLst>
              <a:ext uri="{FF2B5EF4-FFF2-40B4-BE49-F238E27FC236}">
                <a16:creationId xmlns:a16="http://schemas.microsoft.com/office/drawing/2014/main" id="{519EDF5B-B2B7-B6EF-7716-005E26803EF3}"/>
              </a:ext>
            </a:extLst>
          </p:cNvPr>
          <p:cNvSpPr txBox="1">
            <a:spLocks/>
          </p:cNvSpPr>
          <p:nvPr/>
        </p:nvSpPr>
        <p:spPr>
          <a:xfrm>
            <a:off x="226531" y="603017"/>
            <a:ext cx="5854182" cy="1194935"/>
          </a:xfrm>
          <a:prstGeom prst="rect">
            <a:avLst/>
          </a:prstGeom>
        </p:spPr>
        <p:txBody>
          <a:bodyPr vert="horz" lIns="91440" tIns="45720" rIns="91440" bIns="45720" rtlCol="0" anchor="b">
            <a:normAutofit fontScale="97500" lnSpcReduction="10000"/>
          </a:bodyPr>
          <a:lstStyle>
            <a:lvl1pPr algn="l" defTabSz="914400" rtl="0" eaLnBrk="1" latinLnBrk="0" hangingPunct="1">
              <a:lnSpc>
                <a:spcPct val="100000"/>
              </a:lnSpc>
              <a:spcBef>
                <a:spcPct val="0"/>
              </a:spcBef>
              <a:buNone/>
              <a:defRPr sz="3200" kern="1200" cap="all" spc="30" baseline="0">
                <a:solidFill>
                  <a:schemeClr val="tx1"/>
                </a:solidFill>
                <a:latin typeface="+mj-lt"/>
                <a:ea typeface="+mj-ea"/>
                <a:cs typeface="+mj-cs"/>
              </a:defRPr>
            </a:lvl1pPr>
          </a:lstStyle>
          <a:p>
            <a:r>
              <a:rPr lang="en-US" sz="1800" b="1" dirty="0">
                <a:solidFill>
                  <a:schemeClr val="bg1"/>
                </a:solidFill>
                <a:latin typeface="+mn-lt"/>
              </a:rPr>
              <a:t>COMPLETE &amp; balanced</a:t>
            </a:r>
          </a:p>
          <a:p>
            <a:r>
              <a:rPr lang="en-US" b="1" dirty="0">
                <a:solidFill>
                  <a:srgbClr val="92D050"/>
                </a:solidFill>
                <a:latin typeface="+mn-lt"/>
              </a:rPr>
              <a:t>SCIENTIFICALLY </a:t>
            </a:r>
          </a:p>
          <a:p>
            <a:r>
              <a:rPr lang="en-US" b="1" dirty="0">
                <a:solidFill>
                  <a:srgbClr val="92D050"/>
                </a:solidFill>
                <a:latin typeface="+mn-lt"/>
              </a:rPr>
              <a:t>FORMULATED</a:t>
            </a:r>
          </a:p>
        </p:txBody>
      </p:sp>
      <p:pic>
        <p:nvPicPr>
          <p:cNvPr id="13" name="Picture 12"/>
          <p:cNvPicPr>
            <a:picLocks noChangeAspect="1"/>
          </p:cNvPicPr>
          <p:nvPr/>
        </p:nvPicPr>
        <p:blipFill>
          <a:blip r:embed="rId3">
            <a:extLst>
              <a:ext uri="{BEBA8EAE-BF5A-486C-A8C5-ECC9F3942E4B}">
                <a14:imgProps xmlns:a14="http://schemas.microsoft.com/office/drawing/2010/main">
                  <a14:imgLayer r:embed="rId4">
                    <a14:imgEffect>
                      <a14:backgroundRemoval t="3186" b="94608" l="3589" r="96248">
                        <a14:foregroundMark x1="64437" y1="28922" x2="54160" y2="34314"/>
                        <a14:foregroundMark x1="54160" y1="34314" x2="64927" y2="67402"/>
                        <a14:foregroundMark x1="64927" y1="67402" x2="66884" y2="40441"/>
                        <a14:foregroundMark x1="66884" y1="40441" x2="54976" y2="27696"/>
                        <a14:foregroundMark x1="54976" y1="27696" x2="53018" y2="31127"/>
                        <a14:foregroundMark x1="41272" y1="21814" x2="32626" y2="36029"/>
                        <a14:foregroundMark x1="32626" y1="36029" x2="45514" y2="77696"/>
                        <a14:foregroundMark x1="45514" y1="77696" x2="66884" y2="62255"/>
                        <a14:foregroundMark x1="66884" y1="62255" x2="46656" y2="28676"/>
                        <a14:foregroundMark x1="46656" y1="28676" x2="28874" y2="39706"/>
                        <a14:foregroundMark x1="28874" y1="39706" x2="27732" y2="47794"/>
                        <a14:foregroundMark x1="5383" y1="12990" x2="5220" y2="34069"/>
                        <a14:foregroundMark x1="5220" y1="34069" x2="20718" y2="72059"/>
                        <a14:foregroundMark x1="20718" y1="72059" x2="53018" y2="85539"/>
                        <a14:foregroundMark x1="53018" y1="85539" x2="69984" y2="84314"/>
                        <a14:foregroundMark x1="69984" y1="84314" x2="82708" y2="64706"/>
                        <a14:foregroundMark x1="82708" y1="64706" x2="85481" y2="29167"/>
                        <a14:foregroundMark x1="85481" y1="29167" x2="62480" y2="8824"/>
                        <a14:foregroundMark x1="62480" y1="8824" x2="31321" y2="6618"/>
                        <a14:foregroundMark x1="31321" y1="6618" x2="10767" y2="16667"/>
                        <a14:foregroundMark x1="10767" y1="16667" x2="7178" y2="22059"/>
                        <a14:foregroundMark x1="93148" y1="9559" x2="93148" y2="9559"/>
                        <a14:foregroundMark x1="94943" y1="32108" x2="94943" y2="32108"/>
                        <a14:foregroundMark x1="88581" y1="59314" x2="88581" y2="59314"/>
                        <a14:foregroundMark x1="93964" y1="74020" x2="93964" y2="74020"/>
                        <a14:foregroundMark x1="93964" y1="74020" x2="93964" y2="74020"/>
                        <a14:foregroundMark x1="93964" y1="74020" x2="93964" y2="73529"/>
                        <a14:foregroundMark x1="94617" y1="59314" x2="94617" y2="56618"/>
                        <a14:foregroundMark x1="94290" y1="47059" x2="94290" y2="47059"/>
                        <a14:foregroundMark x1="97227" y1="20343" x2="91191" y2="51961"/>
                        <a14:foregroundMark x1="91191" y1="51961" x2="92333" y2="73039"/>
                        <a14:foregroundMark x1="92333" y1="73039" x2="87928" y2="84804"/>
                        <a14:foregroundMark x1="87928" y1="84804" x2="27080" y2="88725"/>
                        <a14:foregroundMark x1="27080" y1="88725" x2="17455" y2="86765"/>
                        <a14:foregroundMark x1="17455" y1="86765" x2="11093" y2="71569"/>
                        <a14:foregroundMark x1="11093" y1="71569" x2="6362" y2="19608"/>
                        <a14:foregroundMark x1="6362" y1="19608" x2="23980" y2="4902"/>
                        <a14:foregroundMark x1="23980" y1="4902" x2="38336" y2="980"/>
                        <a14:foregroundMark x1="38336" y1="980" x2="76020" y2="12745"/>
                        <a14:foregroundMark x1="76020" y1="12745" x2="88581" y2="19853"/>
                        <a14:foregroundMark x1="88581" y1="19853" x2="96411" y2="29167"/>
                        <a14:foregroundMark x1="94617" y1="3676" x2="94617" y2="3676"/>
                        <a14:foregroundMark x1="3752" y1="26471" x2="3752" y2="26471"/>
                        <a14:foregroundMark x1="7504" y1="89461" x2="7504" y2="89461"/>
                        <a14:foregroundMark x1="24470" y1="94608" x2="24470" y2="94608"/>
                      </a14:backgroundRemoval>
                    </a14:imgEffect>
                  </a14:imgLayer>
                </a14:imgProps>
              </a:ext>
            </a:extLst>
          </a:blip>
          <a:stretch>
            <a:fillRect/>
          </a:stretch>
        </p:blipFill>
        <p:spPr>
          <a:xfrm>
            <a:off x="5339521" y="333375"/>
            <a:ext cx="6652454" cy="6134100"/>
          </a:xfrm>
          <a:prstGeom prst="rect">
            <a:avLst/>
          </a:prstGeom>
        </p:spPr>
      </p:pic>
      <p:pic>
        <p:nvPicPr>
          <p:cNvPr id="2" name="Picture 1"/>
          <p:cNvPicPr>
            <a:picLocks noChangeAspect="1"/>
          </p:cNvPicPr>
          <p:nvPr/>
        </p:nvPicPr>
        <p:blipFill>
          <a:blip r:embed="rId5"/>
          <a:stretch>
            <a:fillRect/>
          </a:stretch>
        </p:blipFill>
        <p:spPr>
          <a:xfrm>
            <a:off x="5653913" y="771525"/>
            <a:ext cx="5804662" cy="5295840"/>
          </a:xfrm>
          <a:prstGeom prst="rect">
            <a:avLst/>
          </a:prstGeom>
        </p:spPr>
      </p:pic>
      <p:sp>
        <p:nvSpPr>
          <p:cNvPr id="15" name="Rectangle 14"/>
          <p:cNvSpPr/>
          <p:nvPr/>
        </p:nvSpPr>
        <p:spPr>
          <a:xfrm>
            <a:off x="5610050" y="2837165"/>
            <a:ext cx="6176137" cy="954107"/>
          </a:xfrm>
          <a:prstGeom prst="rect">
            <a:avLst/>
          </a:prstGeom>
        </p:spPr>
        <p:txBody>
          <a:bodyPr wrap="square">
            <a:spAutoFit/>
          </a:bodyPr>
          <a:lstStyle/>
          <a:p>
            <a:r>
              <a:rPr lang="en-US" sz="1400" b="1" dirty="0"/>
              <a:t>Prebiotics</a:t>
            </a:r>
          </a:p>
          <a:p>
            <a:pPr marL="285750" indent="-285750" algn="just">
              <a:buFont typeface="Arial" panose="020B0604020202020204" pitchFamily="34" charset="0"/>
              <a:buChar char="•"/>
            </a:pPr>
            <a:r>
              <a:rPr lang="en-US" sz="1400" dirty="0"/>
              <a:t>Soluble prebiotics that selectively stimulate beneficial gut microbiota, particularly </a:t>
            </a:r>
            <a:r>
              <a:rPr lang="en-US" sz="1400" dirty="0" err="1"/>
              <a:t>Bifidobacteria</a:t>
            </a:r>
            <a:r>
              <a:rPr lang="en-US" sz="1400" dirty="0"/>
              <a:t> and Lactobacilli, promoting intestinal health, improved digestion, and enhanced immune </a:t>
            </a:r>
            <a:r>
              <a:rPr lang="en-US" sz="1400" dirty="0" err="1"/>
              <a:t>functio</a:t>
            </a:r>
            <a:endParaRPr lang="en-US" sz="1400" dirty="0"/>
          </a:p>
        </p:txBody>
      </p:sp>
      <p:sp>
        <p:nvSpPr>
          <p:cNvPr id="16" name="Rectangle 15"/>
          <p:cNvSpPr/>
          <p:nvPr/>
        </p:nvSpPr>
        <p:spPr>
          <a:xfrm>
            <a:off x="5600492" y="1725632"/>
            <a:ext cx="6176137" cy="738664"/>
          </a:xfrm>
          <a:prstGeom prst="rect">
            <a:avLst/>
          </a:prstGeom>
        </p:spPr>
        <p:txBody>
          <a:bodyPr wrap="square">
            <a:spAutoFit/>
          </a:bodyPr>
          <a:lstStyle/>
          <a:p>
            <a:r>
              <a:rPr lang="en-US" sz="1400" b="1" dirty="0"/>
              <a:t>Butyrate</a:t>
            </a:r>
          </a:p>
          <a:p>
            <a:pPr marL="285750" indent="-285750" algn="just">
              <a:buFont typeface="Arial" panose="020B0604020202020204" pitchFamily="34" charset="0"/>
              <a:buChar char="•"/>
            </a:pPr>
            <a:r>
              <a:rPr lang="en-US" sz="1400" dirty="0"/>
              <a:t>a short-chain fatty acid that supports gut barrier integrity, immune regulation, and serves as a key energy source for colon cells, promoting intestinal health</a:t>
            </a:r>
          </a:p>
        </p:txBody>
      </p:sp>
      <p:sp>
        <p:nvSpPr>
          <p:cNvPr id="18" name="Rectangle 17"/>
          <p:cNvSpPr/>
          <p:nvPr/>
        </p:nvSpPr>
        <p:spPr>
          <a:xfrm>
            <a:off x="5610050" y="3958584"/>
            <a:ext cx="6176137" cy="954107"/>
          </a:xfrm>
          <a:prstGeom prst="rect">
            <a:avLst/>
          </a:prstGeom>
        </p:spPr>
        <p:txBody>
          <a:bodyPr wrap="square">
            <a:spAutoFit/>
          </a:bodyPr>
          <a:lstStyle/>
          <a:p>
            <a:r>
              <a:rPr lang="en-US" sz="1400" b="1" dirty="0"/>
              <a:t>Vitamins and minerals</a:t>
            </a:r>
          </a:p>
          <a:p>
            <a:pPr marL="285750" indent="-285750" algn="just">
              <a:buFont typeface="Arial" panose="020B0604020202020204" pitchFamily="34" charset="0"/>
              <a:buChar char="•"/>
            </a:pPr>
            <a:r>
              <a:rPr lang="en-US" sz="1400" dirty="0"/>
              <a:t>critical micronutrients that support energy metabolism, muscle function, bone strength, and immune resilience—helping maintain performance, recovery, and overall health</a:t>
            </a:r>
          </a:p>
        </p:txBody>
      </p:sp>
      <p:sp>
        <p:nvSpPr>
          <p:cNvPr id="14" name="Rectangle 13"/>
          <p:cNvSpPr/>
          <p:nvPr/>
        </p:nvSpPr>
        <p:spPr>
          <a:xfrm>
            <a:off x="5653913" y="5080906"/>
            <a:ext cx="6176137" cy="954107"/>
          </a:xfrm>
          <a:prstGeom prst="rect">
            <a:avLst/>
          </a:prstGeom>
        </p:spPr>
        <p:txBody>
          <a:bodyPr wrap="square">
            <a:spAutoFit/>
          </a:bodyPr>
          <a:lstStyle/>
          <a:p>
            <a:r>
              <a:rPr lang="en-US" sz="1400" b="1" dirty="0"/>
              <a:t>Natural clay minerals</a:t>
            </a:r>
          </a:p>
          <a:p>
            <a:pPr marL="285750" indent="-285750" algn="just">
              <a:buFont typeface="Arial" panose="020B0604020202020204" pitchFamily="34" charset="0"/>
              <a:buChar char="•"/>
            </a:pPr>
            <a:r>
              <a:rPr lang="en-US" sz="1400" dirty="0"/>
              <a:t>Contains zeolites and bentonites, which act as adsorbents, binding dietary toxins and pathogenic microbes, thereby supporting gut health and reducing stool odor</a:t>
            </a:r>
          </a:p>
        </p:txBody>
      </p:sp>
      <p:sp>
        <p:nvSpPr>
          <p:cNvPr id="20" name="Rectangle 19"/>
          <p:cNvSpPr/>
          <p:nvPr/>
        </p:nvSpPr>
        <p:spPr>
          <a:xfrm>
            <a:off x="5577679" y="682342"/>
            <a:ext cx="6176137" cy="954107"/>
          </a:xfrm>
          <a:prstGeom prst="rect">
            <a:avLst/>
          </a:prstGeom>
        </p:spPr>
        <p:txBody>
          <a:bodyPr wrap="square">
            <a:spAutoFit/>
          </a:bodyPr>
          <a:lstStyle/>
          <a:p>
            <a:r>
              <a:rPr lang="en-US" sz="1400" b="1" dirty="0"/>
              <a:t>Capsicum</a:t>
            </a:r>
          </a:p>
          <a:p>
            <a:pPr marL="285750" indent="-285750" algn="just">
              <a:buFont typeface="Arial" panose="020B0604020202020204" pitchFamily="34" charset="0"/>
              <a:buChar char="•"/>
            </a:pPr>
            <a:r>
              <a:rPr lang="en-US" sz="1400" dirty="0"/>
              <a:t>Provides </a:t>
            </a:r>
            <a:r>
              <a:rPr lang="en-US" sz="1400" dirty="0" err="1"/>
              <a:t>capsaicinoids</a:t>
            </a:r>
            <a:r>
              <a:rPr lang="en-US" sz="1400" dirty="0"/>
              <a:t>, primarily capsaicin, which influence inflammatory pathways, stimulate metabolic activity, and exert antioxidant and antimicrobial effects</a:t>
            </a:r>
          </a:p>
        </p:txBody>
      </p:sp>
      <p:pic>
        <p:nvPicPr>
          <p:cNvPr id="17" name="Picture 16">
            <a:extLst>
              <a:ext uri="{FF2B5EF4-FFF2-40B4-BE49-F238E27FC236}">
                <a16:creationId xmlns:a16="http://schemas.microsoft.com/office/drawing/2014/main" id="{4E5239B0-A903-B1D7-0895-AB5E3C7B939F}"/>
              </a:ext>
            </a:extLst>
          </p:cNvPr>
          <p:cNvPicPr>
            <a:picLocks noChangeAspect="1"/>
          </p:cNvPicPr>
          <p:nvPr/>
        </p:nvPicPr>
        <p:blipFill rotWithShape="1">
          <a:blip r:embed="rId2"/>
          <a:srcRect l="6122" t="17604" r="86191" b="49441"/>
          <a:stretch/>
        </p:blipFill>
        <p:spPr>
          <a:xfrm rot="16200000">
            <a:off x="350714" y="6114614"/>
            <a:ext cx="244411" cy="693469"/>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19" name="TextBox 18"/>
          <p:cNvSpPr txBox="1"/>
          <p:nvPr/>
        </p:nvSpPr>
        <p:spPr>
          <a:xfrm>
            <a:off x="799890" y="6273374"/>
            <a:ext cx="9708046" cy="400110"/>
          </a:xfrm>
          <a:prstGeom prst="rect">
            <a:avLst/>
          </a:prstGeom>
          <a:noFill/>
        </p:spPr>
        <p:txBody>
          <a:bodyPr wrap="square" rtlCol="0">
            <a:spAutoFit/>
          </a:bodyPr>
          <a:lstStyle/>
          <a:p>
            <a:r>
              <a:rPr lang="en-US" sz="2000" dirty="0">
                <a:solidFill>
                  <a:srgbClr val="92D050"/>
                </a:solidFill>
                <a:latin typeface="Brush Script MT" panose="03060802040406070304" pitchFamily="66" charset="0"/>
              </a:rPr>
              <a:t>The working dog’s daily balance</a:t>
            </a:r>
          </a:p>
        </p:txBody>
      </p:sp>
      <p:graphicFrame>
        <p:nvGraphicFramePr>
          <p:cNvPr id="3" name="Table 2">
            <a:extLst>
              <a:ext uri="{FF2B5EF4-FFF2-40B4-BE49-F238E27FC236}">
                <a16:creationId xmlns:a16="http://schemas.microsoft.com/office/drawing/2014/main" id="{B0281445-48B3-6A6C-9E20-D6F19C93C2CD}"/>
              </a:ext>
            </a:extLst>
          </p:cNvPr>
          <p:cNvGraphicFramePr>
            <a:graphicFrameLocks noGrp="1"/>
          </p:cNvGraphicFramePr>
          <p:nvPr>
            <p:extLst>
              <p:ext uri="{D42A27DB-BD31-4B8C-83A1-F6EECF244321}">
                <p14:modId xmlns:p14="http://schemas.microsoft.com/office/powerpoint/2010/main" val="3105962166"/>
              </p:ext>
            </p:extLst>
          </p:nvPr>
        </p:nvGraphicFramePr>
        <p:xfrm>
          <a:off x="0" y="2008028"/>
          <a:ext cx="5294421" cy="3540998"/>
        </p:xfrm>
        <a:graphic>
          <a:graphicData uri="http://schemas.openxmlformats.org/drawingml/2006/table">
            <a:tbl>
              <a:tblPr firstRow="1" bandRow="1">
                <a:tableStyleId>{C083E6E3-FA7D-4D7B-A595-EF9225AFEA82}</a:tableStyleId>
              </a:tblPr>
              <a:tblGrid>
                <a:gridCol w="1179257">
                  <a:extLst>
                    <a:ext uri="{9D8B030D-6E8A-4147-A177-3AD203B41FA5}">
                      <a16:colId xmlns:a16="http://schemas.microsoft.com/office/drawing/2014/main" val="2158512933"/>
                    </a:ext>
                  </a:extLst>
                </a:gridCol>
                <a:gridCol w="539403">
                  <a:extLst>
                    <a:ext uri="{9D8B030D-6E8A-4147-A177-3AD203B41FA5}">
                      <a16:colId xmlns:a16="http://schemas.microsoft.com/office/drawing/2014/main" val="251640629"/>
                    </a:ext>
                  </a:extLst>
                </a:gridCol>
                <a:gridCol w="441061">
                  <a:extLst>
                    <a:ext uri="{9D8B030D-6E8A-4147-A177-3AD203B41FA5}">
                      <a16:colId xmlns:a16="http://schemas.microsoft.com/office/drawing/2014/main" val="1323912320"/>
                    </a:ext>
                  </a:extLst>
                </a:gridCol>
                <a:gridCol w="487488">
                  <a:extLst>
                    <a:ext uri="{9D8B030D-6E8A-4147-A177-3AD203B41FA5}">
                      <a16:colId xmlns:a16="http://schemas.microsoft.com/office/drawing/2014/main" val="1429624307"/>
                    </a:ext>
                  </a:extLst>
                </a:gridCol>
                <a:gridCol w="661803">
                  <a:extLst>
                    <a:ext uri="{9D8B030D-6E8A-4147-A177-3AD203B41FA5}">
                      <a16:colId xmlns:a16="http://schemas.microsoft.com/office/drawing/2014/main" val="531523147"/>
                    </a:ext>
                  </a:extLst>
                </a:gridCol>
                <a:gridCol w="661803">
                  <a:extLst>
                    <a:ext uri="{9D8B030D-6E8A-4147-A177-3AD203B41FA5}">
                      <a16:colId xmlns:a16="http://schemas.microsoft.com/office/drawing/2014/main" val="1655676812"/>
                    </a:ext>
                  </a:extLst>
                </a:gridCol>
                <a:gridCol w="661803">
                  <a:extLst>
                    <a:ext uri="{9D8B030D-6E8A-4147-A177-3AD203B41FA5}">
                      <a16:colId xmlns:a16="http://schemas.microsoft.com/office/drawing/2014/main" val="2604839175"/>
                    </a:ext>
                  </a:extLst>
                </a:gridCol>
                <a:gridCol w="661803">
                  <a:extLst>
                    <a:ext uri="{9D8B030D-6E8A-4147-A177-3AD203B41FA5}">
                      <a16:colId xmlns:a16="http://schemas.microsoft.com/office/drawing/2014/main" val="4276407000"/>
                    </a:ext>
                  </a:extLst>
                </a:gridCol>
              </a:tblGrid>
              <a:tr h="995444">
                <a:tc>
                  <a:txBody>
                    <a:bodyPr/>
                    <a:lstStyle/>
                    <a:p>
                      <a:r>
                        <a:rPr lang="en-US" sz="1400" dirty="0">
                          <a:solidFill>
                            <a:schemeClr val="bg1"/>
                          </a:solidFill>
                        </a:rPr>
                        <a:t>Ingredients</a:t>
                      </a:r>
                    </a:p>
                  </a:txBody>
                  <a:tcPr>
                    <a:lnL w="12700" cap="flat" cmpd="sng" algn="ctr">
                      <a:solidFill>
                        <a:schemeClr val="bg2">
                          <a:lumMod val="50000"/>
                        </a:schemeClr>
                      </a:solidFill>
                      <a:prstDash val="solid"/>
                      <a:round/>
                      <a:headEnd type="none" w="med" len="med"/>
                      <a:tailEnd type="none" w="med" len="med"/>
                    </a:lnL>
                    <a:lnR w="12700" cap="flat" cmpd="sng" algn="ctr">
                      <a:solidFill>
                        <a:schemeClr val="bg2">
                          <a:lumMod val="50000"/>
                        </a:schemeClr>
                      </a:solidFill>
                      <a:prstDash val="solid"/>
                      <a:round/>
                      <a:headEnd type="none" w="med" len="med"/>
                      <a:tailEnd type="none" w="med" len="med"/>
                    </a:lnR>
                    <a:lnT w="12700" cap="flat" cmpd="sng" algn="ctr">
                      <a:solidFill>
                        <a:schemeClr val="bg2">
                          <a:lumMod val="50000"/>
                        </a:schemeClr>
                      </a:solidFill>
                      <a:prstDash val="solid"/>
                      <a:round/>
                      <a:headEnd type="none" w="med" len="med"/>
                      <a:tailEnd type="none" w="med" len="med"/>
                    </a:lnT>
                    <a:lnB w="12700" cap="flat" cmpd="sng" algn="ctr">
                      <a:solidFill>
                        <a:schemeClr val="bg2">
                          <a:lumMod val="50000"/>
                        </a:schemeClr>
                      </a:solidFill>
                      <a:prstDash val="solid"/>
                      <a:round/>
                      <a:headEnd type="none" w="med" len="med"/>
                      <a:tailEnd type="none" w="med" len="med"/>
                    </a:lnB>
                  </a:tcPr>
                </a:tc>
                <a:tc>
                  <a:txBody>
                    <a:bodyPr/>
                    <a:lstStyle/>
                    <a:p>
                      <a:pPr algn="ctr"/>
                      <a:r>
                        <a:rPr lang="en-US" sz="1400" dirty="0">
                          <a:solidFill>
                            <a:schemeClr val="bg1"/>
                          </a:solidFill>
                        </a:rPr>
                        <a:t>Essential nutrients</a:t>
                      </a:r>
                    </a:p>
                  </a:txBody>
                  <a:tcPr vert="vert270">
                    <a:lnL w="12700" cap="flat" cmpd="sng" algn="ctr">
                      <a:solidFill>
                        <a:schemeClr val="bg2">
                          <a:lumMod val="50000"/>
                        </a:schemeClr>
                      </a:solidFill>
                      <a:prstDash val="solid"/>
                      <a:round/>
                      <a:headEnd type="none" w="med" len="med"/>
                      <a:tailEnd type="none" w="med" len="med"/>
                    </a:lnL>
                    <a:lnR w="12700" cap="flat" cmpd="sng" algn="ctr">
                      <a:solidFill>
                        <a:schemeClr val="bg2">
                          <a:lumMod val="50000"/>
                        </a:schemeClr>
                      </a:solidFill>
                      <a:prstDash val="solid"/>
                      <a:round/>
                      <a:headEnd type="none" w="med" len="med"/>
                      <a:tailEnd type="none" w="med" len="med"/>
                    </a:lnR>
                    <a:lnT w="12700" cap="flat" cmpd="sng" algn="ctr">
                      <a:solidFill>
                        <a:schemeClr val="bg2">
                          <a:lumMod val="50000"/>
                        </a:schemeClr>
                      </a:solidFill>
                      <a:prstDash val="solid"/>
                      <a:round/>
                      <a:headEnd type="none" w="med" len="med"/>
                      <a:tailEnd type="none" w="med" len="med"/>
                    </a:lnT>
                    <a:lnB w="12700" cap="flat" cmpd="sng" algn="ctr">
                      <a:solidFill>
                        <a:schemeClr val="bg2">
                          <a:lumMod val="50000"/>
                        </a:schemeClr>
                      </a:solidFill>
                      <a:prstDash val="solid"/>
                      <a:round/>
                      <a:headEnd type="none" w="med" len="med"/>
                      <a:tailEnd type="none" w="med" len="med"/>
                    </a:lnB>
                  </a:tcPr>
                </a:tc>
                <a:tc>
                  <a:txBody>
                    <a:bodyPr/>
                    <a:lstStyle/>
                    <a:p>
                      <a:pPr algn="ctr"/>
                      <a:r>
                        <a:rPr lang="en-US" sz="1400" dirty="0">
                          <a:solidFill>
                            <a:schemeClr val="bg1"/>
                          </a:solidFill>
                        </a:rPr>
                        <a:t>Energy </a:t>
                      </a:r>
                    </a:p>
                  </a:txBody>
                  <a:tcPr vert="vert270">
                    <a:lnL w="12700" cap="flat" cmpd="sng" algn="ctr">
                      <a:solidFill>
                        <a:schemeClr val="bg2">
                          <a:lumMod val="50000"/>
                        </a:schemeClr>
                      </a:solidFill>
                      <a:prstDash val="solid"/>
                      <a:round/>
                      <a:headEnd type="none" w="med" len="med"/>
                      <a:tailEnd type="none" w="med" len="med"/>
                    </a:lnL>
                    <a:lnR w="12700" cap="flat" cmpd="sng" algn="ctr">
                      <a:solidFill>
                        <a:schemeClr val="bg2">
                          <a:lumMod val="50000"/>
                        </a:schemeClr>
                      </a:solidFill>
                      <a:prstDash val="solid"/>
                      <a:round/>
                      <a:headEnd type="none" w="med" len="med"/>
                      <a:tailEnd type="none" w="med" len="med"/>
                    </a:lnR>
                    <a:lnT w="12700" cap="flat" cmpd="sng" algn="ctr">
                      <a:solidFill>
                        <a:schemeClr val="bg2">
                          <a:lumMod val="50000"/>
                        </a:schemeClr>
                      </a:solidFill>
                      <a:prstDash val="solid"/>
                      <a:round/>
                      <a:headEnd type="none" w="med" len="med"/>
                      <a:tailEnd type="none" w="med" len="med"/>
                    </a:lnT>
                    <a:lnB w="12700" cap="flat" cmpd="sng" algn="ctr">
                      <a:solidFill>
                        <a:schemeClr val="bg2">
                          <a:lumMod val="50000"/>
                        </a:schemeClr>
                      </a:solidFill>
                      <a:prstDash val="solid"/>
                      <a:round/>
                      <a:headEnd type="none" w="med" len="med"/>
                      <a:tailEnd type="none" w="med" len="med"/>
                    </a:lnB>
                  </a:tcPr>
                </a:tc>
                <a:tc>
                  <a:txBody>
                    <a:bodyPr/>
                    <a:lstStyle/>
                    <a:p>
                      <a:pPr algn="ctr"/>
                      <a:r>
                        <a:rPr lang="en-US" sz="1400" dirty="0">
                          <a:solidFill>
                            <a:schemeClr val="bg1"/>
                          </a:solidFill>
                        </a:rPr>
                        <a:t>Digestive Health</a:t>
                      </a:r>
                    </a:p>
                  </a:txBody>
                  <a:tcPr vert="vert270">
                    <a:lnL w="12700" cap="flat" cmpd="sng" algn="ctr">
                      <a:solidFill>
                        <a:schemeClr val="bg2">
                          <a:lumMod val="50000"/>
                        </a:schemeClr>
                      </a:solidFill>
                      <a:prstDash val="solid"/>
                      <a:round/>
                      <a:headEnd type="none" w="med" len="med"/>
                      <a:tailEnd type="none" w="med" len="med"/>
                    </a:lnL>
                    <a:lnR w="12700" cap="flat" cmpd="sng" algn="ctr">
                      <a:solidFill>
                        <a:schemeClr val="bg2">
                          <a:lumMod val="50000"/>
                        </a:schemeClr>
                      </a:solidFill>
                      <a:prstDash val="solid"/>
                      <a:round/>
                      <a:headEnd type="none" w="med" len="med"/>
                      <a:tailEnd type="none" w="med" len="med"/>
                    </a:lnR>
                    <a:lnT w="12700" cap="flat" cmpd="sng" algn="ctr">
                      <a:solidFill>
                        <a:schemeClr val="bg2">
                          <a:lumMod val="50000"/>
                        </a:schemeClr>
                      </a:solidFill>
                      <a:prstDash val="solid"/>
                      <a:round/>
                      <a:headEnd type="none" w="med" len="med"/>
                      <a:tailEnd type="none" w="med" len="med"/>
                    </a:lnT>
                    <a:lnB w="12700" cap="flat" cmpd="sng" algn="ctr">
                      <a:solidFill>
                        <a:schemeClr val="bg2">
                          <a:lumMod val="50000"/>
                        </a:schemeClr>
                      </a:solidFill>
                      <a:prstDash val="solid"/>
                      <a:round/>
                      <a:headEnd type="none" w="med" len="med"/>
                      <a:tailEnd type="none" w="med" len="med"/>
                    </a:lnB>
                  </a:tcPr>
                </a:tc>
                <a:tc>
                  <a:txBody>
                    <a:bodyPr/>
                    <a:lstStyle/>
                    <a:p>
                      <a:pPr algn="ctr"/>
                      <a:r>
                        <a:rPr lang="en-US" sz="1400" dirty="0">
                          <a:solidFill>
                            <a:schemeClr val="bg1"/>
                          </a:solidFill>
                        </a:rPr>
                        <a:t>Cognitive health</a:t>
                      </a:r>
                    </a:p>
                  </a:txBody>
                  <a:tcPr vert="vert270">
                    <a:lnL w="12700" cap="flat" cmpd="sng" algn="ctr">
                      <a:solidFill>
                        <a:schemeClr val="bg2">
                          <a:lumMod val="50000"/>
                        </a:schemeClr>
                      </a:solidFill>
                      <a:prstDash val="solid"/>
                      <a:round/>
                      <a:headEnd type="none" w="med" len="med"/>
                      <a:tailEnd type="none" w="med" len="med"/>
                    </a:lnL>
                    <a:lnR w="12700" cap="flat" cmpd="sng" algn="ctr">
                      <a:solidFill>
                        <a:schemeClr val="bg2">
                          <a:lumMod val="50000"/>
                        </a:schemeClr>
                      </a:solidFill>
                      <a:prstDash val="solid"/>
                      <a:round/>
                      <a:headEnd type="none" w="med" len="med"/>
                      <a:tailEnd type="none" w="med" len="med"/>
                    </a:lnR>
                    <a:lnT w="12700" cap="flat" cmpd="sng" algn="ctr">
                      <a:solidFill>
                        <a:schemeClr val="bg2">
                          <a:lumMod val="50000"/>
                        </a:schemeClr>
                      </a:solidFill>
                      <a:prstDash val="solid"/>
                      <a:round/>
                      <a:headEnd type="none" w="med" len="med"/>
                      <a:tailEnd type="none" w="med" len="med"/>
                    </a:lnT>
                    <a:lnB w="12700" cap="flat" cmpd="sng" algn="ctr">
                      <a:solidFill>
                        <a:schemeClr val="bg2">
                          <a:lumMod val="50000"/>
                        </a:schemeClr>
                      </a:solidFill>
                      <a:prstDash val="solid"/>
                      <a:round/>
                      <a:headEnd type="none" w="med" len="med"/>
                      <a:tailEnd type="none" w="med" len="med"/>
                    </a:lnB>
                  </a:tcPr>
                </a:tc>
                <a:tc>
                  <a:txBody>
                    <a:bodyPr/>
                    <a:lstStyle/>
                    <a:p>
                      <a:pPr algn="ctr"/>
                      <a:r>
                        <a:rPr lang="en-US" sz="1400" dirty="0">
                          <a:solidFill>
                            <a:schemeClr val="bg1"/>
                          </a:solidFill>
                        </a:rPr>
                        <a:t>Stool Quality</a:t>
                      </a:r>
                    </a:p>
                  </a:txBody>
                  <a:tcPr vert="vert270">
                    <a:lnL w="12700" cap="flat" cmpd="sng" algn="ctr">
                      <a:solidFill>
                        <a:schemeClr val="bg2">
                          <a:lumMod val="50000"/>
                        </a:schemeClr>
                      </a:solidFill>
                      <a:prstDash val="solid"/>
                      <a:round/>
                      <a:headEnd type="none" w="med" len="med"/>
                      <a:tailEnd type="none" w="med" len="med"/>
                    </a:lnL>
                    <a:lnR w="12700" cap="flat" cmpd="sng" algn="ctr">
                      <a:solidFill>
                        <a:schemeClr val="bg2">
                          <a:lumMod val="50000"/>
                        </a:schemeClr>
                      </a:solidFill>
                      <a:prstDash val="solid"/>
                      <a:round/>
                      <a:headEnd type="none" w="med" len="med"/>
                      <a:tailEnd type="none" w="med" len="med"/>
                    </a:lnR>
                    <a:lnT w="12700" cap="flat" cmpd="sng" algn="ctr">
                      <a:solidFill>
                        <a:schemeClr val="bg2">
                          <a:lumMod val="50000"/>
                        </a:schemeClr>
                      </a:solidFill>
                      <a:prstDash val="solid"/>
                      <a:round/>
                      <a:headEnd type="none" w="med" len="med"/>
                      <a:tailEnd type="none" w="med" len="med"/>
                    </a:lnT>
                    <a:lnB w="12700" cap="flat" cmpd="sng" algn="ctr">
                      <a:solidFill>
                        <a:schemeClr val="bg2">
                          <a:lumMod val="50000"/>
                        </a:schemeClr>
                      </a:solidFill>
                      <a:prstDash val="solid"/>
                      <a:round/>
                      <a:headEnd type="none" w="med" len="med"/>
                      <a:tailEnd type="none" w="med" len="med"/>
                    </a:lnB>
                  </a:tcPr>
                </a:tc>
                <a:tc>
                  <a:txBody>
                    <a:bodyPr/>
                    <a:lstStyle/>
                    <a:p>
                      <a:pPr algn="ctr"/>
                      <a:r>
                        <a:rPr lang="en-US" sz="1400" dirty="0">
                          <a:solidFill>
                            <a:schemeClr val="bg1"/>
                          </a:solidFill>
                        </a:rPr>
                        <a:t>Skin and coat Health</a:t>
                      </a:r>
                    </a:p>
                  </a:txBody>
                  <a:tcPr vert="vert270">
                    <a:lnL w="12700" cap="flat" cmpd="sng" algn="ctr">
                      <a:solidFill>
                        <a:schemeClr val="bg2">
                          <a:lumMod val="50000"/>
                        </a:schemeClr>
                      </a:solidFill>
                      <a:prstDash val="solid"/>
                      <a:round/>
                      <a:headEnd type="none" w="med" len="med"/>
                      <a:tailEnd type="none" w="med" len="med"/>
                    </a:lnL>
                    <a:lnR w="12700" cap="flat" cmpd="sng" algn="ctr">
                      <a:solidFill>
                        <a:schemeClr val="bg2">
                          <a:lumMod val="50000"/>
                        </a:schemeClr>
                      </a:solidFill>
                      <a:prstDash val="solid"/>
                      <a:round/>
                      <a:headEnd type="none" w="med" len="med"/>
                      <a:tailEnd type="none" w="med" len="med"/>
                    </a:lnR>
                    <a:lnT w="12700" cap="flat" cmpd="sng" algn="ctr">
                      <a:solidFill>
                        <a:schemeClr val="bg2">
                          <a:lumMod val="50000"/>
                        </a:schemeClr>
                      </a:solidFill>
                      <a:prstDash val="solid"/>
                      <a:round/>
                      <a:headEnd type="none" w="med" len="med"/>
                      <a:tailEnd type="none" w="med" len="med"/>
                    </a:lnT>
                    <a:lnB w="12700" cap="flat" cmpd="sng" algn="ctr">
                      <a:solidFill>
                        <a:schemeClr val="bg2">
                          <a:lumMod val="50000"/>
                        </a:schemeClr>
                      </a:solidFill>
                      <a:prstDash val="solid"/>
                      <a:round/>
                      <a:headEnd type="none" w="med" len="med"/>
                      <a:tailEnd type="none" w="med" len="med"/>
                    </a:lnB>
                  </a:tcPr>
                </a:tc>
                <a:tc>
                  <a:txBody>
                    <a:bodyPr/>
                    <a:lstStyle/>
                    <a:p>
                      <a:pPr algn="ctr"/>
                      <a:r>
                        <a:rPr lang="en-US" sz="1400" dirty="0">
                          <a:solidFill>
                            <a:schemeClr val="bg1"/>
                          </a:solidFill>
                        </a:rPr>
                        <a:t>Gut Microbiome</a:t>
                      </a:r>
                    </a:p>
                  </a:txBody>
                  <a:tcPr vert="vert270">
                    <a:lnL w="12700" cap="flat" cmpd="sng" algn="ctr">
                      <a:solidFill>
                        <a:schemeClr val="bg2">
                          <a:lumMod val="50000"/>
                        </a:schemeClr>
                      </a:solidFill>
                      <a:prstDash val="solid"/>
                      <a:round/>
                      <a:headEnd type="none" w="med" len="med"/>
                      <a:tailEnd type="none" w="med" len="med"/>
                    </a:lnL>
                    <a:lnR w="12700" cap="flat" cmpd="sng" algn="ctr">
                      <a:solidFill>
                        <a:schemeClr val="bg2">
                          <a:lumMod val="50000"/>
                        </a:schemeClr>
                      </a:solidFill>
                      <a:prstDash val="solid"/>
                      <a:round/>
                      <a:headEnd type="none" w="med" len="med"/>
                      <a:tailEnd type="none" w="med" len="med"/>
                    </a:lnR>
                    <a:lnT w="12700" cap="flat" cmpd="sng" algn="ctr">
                      <a:solidFill>
                        <a:schemeClr val="bg2">
                          <a:lumMod val="50000"/>
                        </a:schemeClr>
                      </a:solidFill>
                      <a:prstDash val="solid"/>
                      <a:round/>
                      <a:headEnd type="none" w="med" len="med"/>
                      <a:tailEnd type="none" w="med" len="med"/>
                    </a:lnT>
                    <a:lnB w="12700" cap="flat" cmpd="sng" algn="ctr">
                      <a:solidFill>
                        <a:schemeClr val="bg2">
                          <a:lumMod val="50000"/>
                        </a:schemeClr>
                      </a:solidFill>
                      <a:prstDash val="solid"/>
                      <a:round/>
                      <a:headEnd type="none" w="med" len="med"/>
                      <a:tailEnd type="none" w="med" len="med"/>
                    </a:lnB>
                  </a:tcPr>
                </a:tc>
                <a:extLst>
                  <a:ext uri="{0D108BD9-81ED-4DB2-BD59-A6C34878D82A}">
                    <a16:rowId xmlns:a16="http://schemas.microsoft.com/office/drawing/2014/main" val="4190183344"/>
                  </a:ext>
                </a:extLst>
              </a:tr>
              <a:tr h="351111">
                <a:tc>
                  <a:txBody>
                    <a:bodyPr/>
                    <a:lstStyle/>
                    <a:p>
                      <a:r>
                        <a:rPr lang="en-US" sz="1400" dirty="0">
                          <a:solidFill>
                            <a:schemeClr val="bg1"/>
                          </a:solidFill>
                        </a:rPr>
                        <a:t>Capsicum</a:t>
                      </a:r>
                    </a:p>
                  </a:txBody>
                  <a:tcPr>
                    <a:lnL w="12700" cap="flat" cmpd="sng" algn="ctr">
                      <a:solidFill>
                        <a:schemeClr val="bg2">
                          <a:lumMod val="50000"/>
                        </a:schemeClr>
                      </a:solidFill>
                      <a:prstDash val="solid"/>
                      <a:round/>
                      <a:headEnd type="none" w="med" len="med"/>
                      <a:tailEnd type="none" w="med" len="med"/>
                    </a:lnL>
                    <a:lnR w="12700" cap="flat" cmpd="sng" algn="ctr">
                      <a:solidFill>
                        <a:schemeClr val="bg2">
                          <a:lumMod val="50000"/>
                        </a:schemeClr>
                      </a:solidFill>
                      <a:prstDash val="solid"/>
                      <a:round/>
                      <a:headEnd type="none" w="med" len="med"/>
                      <a:tailEnd type="none" w="med" len="med"/>
                    </a:lnR>
                    <a:lnT w="12700" cap="flat" cmpd="sng" algn="ctr">
                      <a:solidFill>
                        <a:schemeClr val="bg2">
                          <a:lumMod val="50000"/>
                        </a:schemeClr>
                      </a:solidFill>
                      <a:prstDash val="solid"/>
                      <a:round/>
                      <a:headEnd type="none" w="med" len="med"/>
                      <a:tailEnd type="none" w="med" len="med"/>
                    </a:lnT>
                    <a:lnB w="12700" cap="flat" cmpd="sng" algn="ctr">
                      <a:solidFill>
                        <a:schemeClr val="bg2">
                          <a:lumMod val="50000"/>
                        </a:schemeClr>
                      </a:solidFill>
                      <a:prstDash val="solid"/>
                      <a:round/>
                      <a:headEnd type="none" w="med" len="med"/>
                      <a:tailEnd type="none" w="med" len="med"/>
                    </a:lnB>
                  </a:tcPr>
                </a:tc>
                <a:tc>
                  <a:txBody>
                    <a:bodyPr/>
                    <a:lstStyle/>
                    <a:p>
                      <a:pPr marL="0" indent="0" algn="ctr">
                        <a:buFont typeface="Arial" panose="020B0604020202020204" pitchFamily="34" charset="0"/>
                        <a:buNone/>
                      </a:pPr>
                      <a:endParaRPr lang="en-US" sz="1400" b="1" dirty="0">
                        <a:solidFill>
                          <a:schemeClr val="bg1"/>
                        </a:solidFill>
                      </a:endParaRPr>
                    </a:p>
                  </a:txBody>
                  <a:tcPr>
                    <a:lnL w="12700" cap="flat" cmpd="sng" algn="ctr">
                      <a:solidFill>
                        <a:schemeClr val="bg2">
                          <a:lumMod val="50000"/>
                        </a:schemeClr>
                      </a:solidFill>
                      <a:prstDash val="solid"/>
                      <a:round/>
                      <a:headEnd type="none" w="med" len="med"/>
                      <a:tailEnd type="none" w="med" len="med"/>
                    </a:lnL>
                    <a:lnR w="12700" cap="flat" cmpd="sng" algn="ctr">
                      <a:solidFill>
                        <a:schemeClr val="bg2">
                          <a:lumMod val="50000"/>
                        </a:schemeClr>
                      </a:solidFill>
                      <a:prstDash val="solid"/>
                      <a:round/>
                      <a:headEnd type="none" w="med" len="med"/>
                      <a:tailEnd type="none" w="med" len="med"/>
                    </a:lnR>
                    <a:lnT w="12700" cap="flat" cmpd="sng" algn="ctr">
                      <a:solidFill>
                        <a:schemeClr val="bg2">
                          <a:lumMod val="50000"/>
                        </a:schemeClr>
                      </a:solidFill>
                      <a:prstDash val="solid"/>
                      <a:round/>
                      <a:headEnd type="none" w="med" len="med"/>
                      <a:tailEnd type="none" w="med" len="med"/>
                    </a:lnT>
                    <a:lnB w="12700" cap="flat" cmpd="sng" algn="ctr">
                      <a:solidFill>
                        <a:schemeClr val="bg2">
                          <a:lumMod val="50000"/>
                        </a:schemeClr>
                      </a:solidFill>
                      <a:prstDash val="solid"/>
                      <a:round/>
                      <a:headEnd type="none" w="med" len="med"/>
                      <a:tailEnd type="none" w="med" len="med"/>
                    </a:lnB>
                  </a:tcPr>
                </a:tc>
                <a:tc>
                  <a:txBody>
                    <a:bodyPr/>
                    <a:lstStyle/>
                    <a:p>
                      <a:pPr algn="ctr"/>
                      <a:endParaRPr lang="en-US" sz="1400" dirty="0">
                        <a:solidFill>
                          <a:schemeClr val="bg1"/>
                        </a:solidFill>
                      </a:endParaRPr>
                    </a:p>
                  </a:txBody>
                  <a:tcPr>
                    <a:lnL w="12700" cap="flat" cmpd="sng" algn="ctr">
                      <a:solidFill>
                        <a:schemeClr val="bg2">
                          <a:lumMod val="50000"/>
                        </a:schemeClr>
                      </a:solidFill>
                      <a:prstDash val="solid"/>
                      <a:round/>
                      <a:headEnd type="none" w="med" len="med"/>
                      <a:tailEnd type="none" w="med" len="med"/>
                    </a:lnL>
                    <a:lnR w="12700" cap="flat" cmpd="sng" algn="ctr">
                      <a:solidFill>
                        <a:schemeClr val="bg2">
                          <a:lumMod val="50000"/>
                        </a:schemeClr>
                      </a:solidFill>
                      <a:prstDash val="solid"/>
                      <a:round/>
                      <a:headEnd type="none" w="med" len="med"/>
                      <a:tailEnd type="none" w="med" len="med"/>
                    </a:lnR>
                    <a:lnT w="12700" cap="flat" cmpd="sng" algn="ctr">
                      <a:solidFill>
                        <a:schemeClr val="bg2">
                          <a:lumMod val="50000"/>
                        </a:schemeClr>
                      </a:solidFill>
                      <a:prstDash val="solid"/>
                      <a:round/>
                      <a:headEnd type="none" w="med" len="med"/>
                      <a:tailEnd type="none" w="med" len="med"/>
                    </a:lnT>
                    <a:lnB w="12700" cap="flat" cmpd="sng" algn="ctr">
                      <a:solidFill>
                        <a:schemeClr val="bg2">
                          <a:lumMod val="50000"/>
                        </a:schemeClr>
                      </a:solidFill>
                      <a:prstDash val="solid"/>
                      <a:round/>
                      <a:headEnd type="none" w="med" len="med"/>
                      <a:tailEnd type="none" w="med" len="med"/>
                    </a:lnB>
                  </a:tcPr>
                </a:tc>
                <a:tc>
                  <a:txBody>
                    <a:bodyPr/>
                    <a:lstStyle/>
                    <a:p>
                      <a:pPr algn="ctr"/>
                      <a:endParaRPr lang="en-US" sz="1400" dirty="0">
                        <a:solidFill>
                          <a:schemeClr val="bg1"/>
                        </a:solidFill>
                      </a:endParaRPr>
                    </a:p>
                  </a:txBody>
                  <a:tcPr>
                    <a:lnL w="12700" cap="flat" cmpd="sng" algn="ctr">
                      <a:solidFill>
                        <a:schemeClr val="bg2">
                          <a:lumMod val="50000"/>
                        </a:schemeClr>
                      </a:solidFill>
                      <a:prstDash val="solid"/>
                      <a:round/>
                      <a:headEnd type="none" w="med" len="med"/>
                      <a:tailEnd type="none" w="med" len="med"/>
                    </a:lnL>
                    <a:lnR w="12700" cap="flat" cmpd="sng" algn="ctr">
                      <a:solidFill>
                        <a:schemeClr val="bg2">
                          <a:lumMod val="50000"/>
                        </a:schemeClr>
                      </a:solidFill>
                      <a:prstDash val="solid"/>
                      <a:round/>
                      <a:headEnd type="none" w="med" len="med"/>
                      <a:tailEnd type="none" w="med" len="med"/>
                    </a:lnR>
                    <a:lnT w="12700" cap="flat" cmpd="sng" algn="ctr">
                      <a:solidFill>
                        <a:schemeClr val="bg2">
                          <a:lumMod val="50000"/>
                        </a:schemeClr>
                      </a:solidFill>
                      <a:prstDash val="solid"/>
                      <a:round/>
                      <a:headEnd type="none" w="med" len="med"/>
                      <a:tailEnd type="none" w="med" len="med"/>
                    </a:lnT>
                    <a:lnB w="12700" cap="flat" cmpd="sng" algn="ctr">
                      <a:solidFill>
                        <a:schemeClr val="bg2">
                          <a:lumMod val="50000"/>
                        </a:schemeClr>
                      </a:solidFill>
                      <a:prstDash val="solid"/>
                      <a:round/>
                      <a:headEnd type="none" w="med" len="med"/>
                      <a:tailEnd type="none" w="med" len="med"/>
                    </a:lnB>
                  </a:tcPr>
                </a:tc>
                <a:tc>
                  <a:txBody>
                    <a:bodyPr/>
                    <a:lstStyle/>
                    <a:p>
                      <a:pPr algn="ctr"/>
                      <a:r>
                        <a:rPr lang="en-US" sz="1400" dirty="0">
                          <a:solidFill>
                            <a:schemeClr val="bg1"/>
                          </a:solidFill>
                        </a:rPr>
                        <a:t>x</a:t>
                      </a:r>
                    </a:p>
                  </a:txBody>
                  <a:tcPr>
                    <a:lnL w="12700" cap="flat" cmpd="sng" algn="ctr">
                      <a:solidFill>
                        <a:schemeClr val="bg2">
                          <a:lumMod val="50000"/>
                        </a:schemeClr>
                      </a:solidFill>
                      <a:prstDash val="solid"/>
                      <a:round/>
                      <a:headEnd type="none" w="med" len="med"/>
                      <a:tailEnd type="none" w="med" len="med"/>
                    </a:lnL>
                    <a:lnR w="12700" cap="flat" cmpd="sng" algn="ctr">
                      <a:solidFill>
                        <a:schemeClr val="bg2">
                          <a:lumMod val="50000"/>
                        </a:schemeClr>
                      </a:solidFill>
                      <a:prstDash val="solid"/>
                      <a:round/>
                      <a:headEnd type="none" w="med" len="med"/>
                      <a:tailEnd type="none" w="med" len="med"/>
                    </a:lnR>
                    <a:lnT w="12700" cap="flat" cmpd="sng" algn="ctr">
                      <a:solidFill>
                        <a:schemeClr val="bg2">
                          <a:lumMod val="50000"/>
                        </a:schemeClr>
                      </a:solidFill>
                      <a:prstDash val="solid"/>
                      <a:round/>
                      <a:headEnd type="none" w="med" len="med"/>
                      <a:tailEnd type="none" w="med" len="med"/>
                    </a:lnT>
                    <a:lnB w="12700" cap="flat" cmpd="sng" algn="ctr">
                      <a:solidFill>
                        <a:schemeClr val="bg2">
                          <a:lumMod val="50000"/>
                        </a:schemeClr>
                      </a:solidFill>
                      <a:prstDash val="solid"/>
                      <a:round/>
                      <a:headEnd type="none" w="med" len="med"/>
                      <a:tailEnd type="none" w="med" len="med"/>
                    </a:lnB>
                  </a:tcPr>
                </a:tc>
                <a:tc>
                  <a:txBody>
                    <a:bodyPr/>
                    <a:lstStyle/>
                    <a:p>
                      <a:pPr algn="ctr"/>
                      <a:r>
                        <a:rPr lang="en-US" sz="1400" dirty="0">
                          <a:solidFill>
                            <a:schemeClr val="bg1"/>
                          </a:solidFill>
                        </a:rPr>
                        <a:t>x</a:t>
                      </a:r>
                    </a:p>
                  </a:txBody>
                  <a:tcPr>
                    <a:lnL w="12700" cap="flat" cmpd="sng" algn="ctr">
                      <a:solidFill>
                        <a:schemeClr val="bg2">
                          <a:lumMod val="50000"/>
                        </a:schemeClr>
                      </a:solidFill>
                      <a:prstDash val="solid"/>
                      <a:round/>
                      <a:headEnd type="none" w="med" len="med"/>
                      <a:tailEnd type="none" w="med" len="med"/>
                    </a:lnL>
                    <a:lnR w="12700" cap="flat" cmpd="sng" algn="ctr">
                      <a:solidFill>
                        <a:schemeClr val="bg2">
                          <a:lumMod val="50000"/>
                        </a:schemeClr>
                      </a:solidFill>
                      <a:prstDash val="solid"/>
                      <a:round/>
                      <a:headEnd type="none" w="med" len="med"/>
                      <a:tailEnd type="none" w="med" len="med"/>
                    </a:lnR>
                    <a:lnT w="12700" cap="flat" cmpd="sng" algn="ctr">
                      <a:solidFill>
                        <a:schemeClr val="bg2">
                          <a:lumMod val="50000"/>
                        </a:schemeClr>
                      </a:solidFill>
                      <a:prstDash val="solid"/>
                      <a:round/>
                      <a:headEnd type="none" w="med" len="med"/>
                      <a:tailEnd type="none" w="med" len="med"/>
                    </a:lnT>
                    <a:lnB w="12700" cap="flat" cmpd="sng" algn="ctr">
                      <a:solidFill>
                        <a:schemeClr val="bg2">
                          <a:lumMod val="50000"/>
                        </a:schemeClr>
                      </a:solidFill>
                      <a:prstDash val="solid"/>
                      <a:round/>
                      <a:headEnd type="none" w="med" len="med"/>
                      <a:tailEnd type="none" w="med" len="med"/>
                    </a:lnB>
                  </a:tcPr>
                </a:tc>
                <a:tc>
                  <a:txBody>
                    <a:bodyPr/>
                    <a:lstStyle/>
                    <a:p>
                      <a:pPr algn="ctr"/>
                      <a:endParaRPr lang="en-US" sz="1400">
                        <a:solidFill>
                          <a:schemeClr val="bg1"/>
                        </a:solidFill>
                      </a:endParaRPr>
                    </a:p>
                  </a:txBody>
                  <a:tcPr>
                    <a:lnL w="12700" cap="flat" cmpd="sng" algn="ctr">
                      <a:solidFill>
                        <a:schemeClr val="bg2">
                          <a:lumMod val="50000"/>
                        </a:schemeClr>
                      </a:solidFill>
                      <a:prstDash val="solid"/>
                      <a:round/>
                      <a:headEnd type="none" w="med" len="med"/>
                      <a:tailEnd type="none" w="med" len="med"/>
                    </a:lnL>
                    <a:lnR w="12700" cap="flat" cmpd="sng" algn="ctr">
                      <a:solidFill>
                        <a:schemeClr val="bg2">
                          <a:lumMod val="50000"/>
                        </a:schemeClr>
                      </a:solidFill>
                      <a:prstDash val="solid"/>
                      <a:round/>
                      <a:headEnd type="none" w="med" len="med"/>
                      <a:tailEnd type="none" w="med" len="med"/>
                    </a:lnR>
                    <a:lnT w="12700" cap="flat" cmpd="sng" algn="ctr">
                      <a:solidFill>
                        <a:schemeClr val="bg2">
                          <a:lumMod val="50000"/>
                        </a:schemeClr>
                      </a:solidFill>
                      <a:prstDash val="solid"/>
                      <a:round/>
                      <a:headEnd type="none" w="med" len="med"/>
                      <a:tailEnd type="none" w="med" len="med"/>
                    </a:lnT>
                    <a:lnB w="12700" cap="flat" cmpd="sng" algn="ctr">
                      <a:solidFill>
                        <a:schemeClr val="bg2">
                          <a:lumMod val="50000"/>
                        </a:schemeClr>
                      </a:solidFill>
                      <a:prstDash val="solid"/>
                      <a:round/>
                      <a:headEnd type="none" w="med" len="med"/>
                      <a:tailEnd type="none" w="med" len="med"/>
                    </a:lnB>
                  </a:tcPr>
                </a:tc>
                <a:tc>
                  <a:txBody>
                    <a:bodyPr/>
                    <a:lstStyle/>
                    <a:p>
                      <a:pPr algn="ctr"/>
                      <a:r>
                        <a:rPr lang="en-US" sz="1400" dirty="0">
                          <a:solidFill>
                            <a:schemeClr val="bg1"/>
                          </a:solidFill>
                        </a:rPr>
                        <a:t>x</a:t>
                      </a:r>
                    </a:p>
                  </a:txBody>
                  <a:tcPr>
                    <a:lnL w="12700" cap="flat" cmpd="sng" algn="ctr">
                      <a:solidFill>
                        <a:schemeClr val="bg2">
                          <a:lumMod val="50000"/>
                        </a:schemeClr>
                      </a:solidFill>
                      <a:prstDash val="solid"/>
                      <a:round/>
                      <a:headEnd type="none" w="med" len="med"/>
                      <a:tailEnd type="none" w="med" len="med"/>
                    </a:lnL>
                    <a:lnR w="12700" cap="flat" cmpd="sng" algn="ctr">
                      <a:solidFill>
                        <a:schemeClr val="bg2">
                          <a:lumMod val="50000"/>
                        </a:schemeClr>
                      </a:solidFill>
                      <a:prstDash val="solid"/>
                      <a:round/>
                      <a:headEnd type="none" w="med" len="med"/>
                      <a:tailEnd type="none" w="med" len="med"/>
                    </a:lnR>
                    <a:lnT w="12700" cap="flat" cmpd="sng" algn="ctr">
                      <a:solidFill>
                        <a:schemeClr val="bg2">
                          <a:lumMod val="50000"/>
                        </a:schemeClr>
                      </a:solidFill>
                      <a:prstDash val="solid"/>
                      <a:round/>
                      <a:headEnd type="none" w="med" len="med"/>
                      <a:tailEnd type="none" w="med" len="med"/>
                    </a:lnT>
                    <a:lnB w="12700" cap="flat" cmpd="sng" algn="ctr">
                      <a:solidFill>
                        <a:schemeClr val="bg2">
                          <a:lumMod val="50000"/>
                        </a:schemeClr>
                      </a:solidFill>
                      <a:prstDash val="solid"/>
                      <a:round/>
                      <a:headEnd type="none" w="med" len="med"/>
                      <a:tailEnd type="none" w="med" len="med"/>
                    </a:lnB>
                  </a:tcPr>
                </a:tc>
                <a:extLst>
                  <a:ext uri="{0D108BD9-81ED-4DB2-BD59-A6C34878D82A}">
                    <a16:rowId xmlns:a16="http://schemas.microsoft.com/office/drawing/2014/main" val="373180823"/>
                  </a:ext>
                </a:extLst>
              </a:tr>
              <a:tr h="614444">
                <a:tc>
                  <a:txBody>
                    <a:bodyPr/>
                    <a:lstStyle/>
                    <a:p>
                      <a:r>
                        <a:rPr lang="en-US" sz="1400" dirty="0" err="1">
                          <a:solidFill>
                            <a:schemeClr val="bg1"/>
                          </a:solidFill>
                        </a:rPr>
                        <a:t>Buyterate</a:t>
                      </a:r>
                      <a:endParaRPr lang="en-US" sz="1400" dirty="0">
                        <a:solidFill>
                          <a:schemeClr val="bg1"/>
                        </a:solidFill>
                      </a:endParaRPr>
                    </a:p>
                  </a:txBody>
                  <a:tcPr>
                    <a:lnL w="12700" cap="flat" cmpd="sng" algn="ctr">
                      <a:solidFill>
                        <a:schemeClr val="bg2">
                          <a:lumMod val="50000"/>
                        </a:schemeClr>
                      </a:solidFill>
                      <a:prstDash val="solid"/>
                      <a:round/>
                      <a:headEnd type="none" w="med" len="med"/>
                      <a:tailEnd type="none" w="med" len="med"/>
                    </a:lnL>
                    <a:lnR w="12700" cap="flat" cmpd="sng" algn="ctr">
                      <a:solidFill>
                        <a:schemeClr val="bg2">
                          <a:lumMod val="50000"/>
                        </a:schemeClr>
                      </a:solidFill>
                      <a:prstDash val="solid"/>
                      <a:round/>
                      <a:headEnd type="none" w="med" len="med"/>
                      <a:tailEnd type="none" w="med" len="med"/>
                    </a:lnR>
                    <a:lnT w="12700" cap="flat" cmpd="sng" algn="ctr">
                      <a:solidFill>
                        <a:schemeClr val="bg2">
                          <a:lumMod val="50000"/>
                        </a:schemeClr>
                      </a:solidFill>
                      <a:prstDash val="solid"/>
                      <a:round/>
                      <a:headEnd type="none" w="med" len="med"/>
                      <a:tailEnd type="none" w="med" len="med"/>
                    </a:lnT>
                    <a:lnB w="12700" cap="flat" cmpd="sng" algn="ctr">
                      <a:solidFill>
                        <a:schemeClr val="bg2">
                          <a:lumMod val="50000"/>
                        </a:schemeClr>
                      </a:solidFill>
                      <a:prstDash val="solid"/>
                      <a:round/>
                      <a:headEnd type="none" w="med" len="med"/>
                      <a:tailEnd type="none" w="med" len="med"/>
                    </a:lnB>
                  </a:tcPr>
                </a:tc>
                <a:tc>
                  <a:txBody>
                    <a:bodyPr/>
                    <a:lstStyle/>
                    <a:p>
                      <a:pPr algn="ctr"/>
                      <a:endParaRPr lang="en-US" sz="1400" dirty="0">
                        <a:solidFill>
                          <a:schemeClr val="bg1"/>
                        </a:solidFill>
                      </a:endParaRPr>
                    </a:p>
                  </a:txBody>
                  <a:tcPr>
                    <a:lnL w="12700" cap="flat" cmpd="sng" algn="ctr">
                      <a:solidFill>
                        <a:schemeClr val="bg2">
                          <a:lumMod val="50000"/>
                        </a:schemeClr>
                      </a:solidFill>
                      <a:prstDash val="solid"/>
                      <a:round/>
                      <a:headEnd type="none" w="med" len="med"/>
                      <a:tailEnd type="none" w="med" len="med"/>
                    </a:lnL>
                    <a:lnR w="12700" cap="flat" cmpd="sng" algn="ctr">
                      <a:solidFill>
                        <a:schemeClr val="bg2">
                          <a:lumMod val="50000"/>
                        </a:schemeClr>
                      </a:solidFill>
                      <a:prstDash val="solid"/>
                      <a:round/>
                      <a:headEnd type="none" w="med" len="med"/>
                      <a:tailEnd type="none" w="med" len="med"/>
                    </a:lnR>
                    <a:lnT w="12700" cap="flat" cmpd="sng" algn="ctr">
                      <a:solidFill>
                        <a:schemeClr val="bg2">
                          <a:lumMod val="50000"/>
                        </a:schemeClr>
                      </a:solidFill>
                      <a:prstDash val="solid"/>
                      <a:round/>
                      <a:headEnd type="none" w="med" len="med"/>
                      <a:tailEnd type="none" w="med" len="med"/>
                    </a:lnT>
                    <a:lnB w="12700" cap="flat" cmpd="sng" algn="ctr">
                      <a:solidFill>
                        <a:schemeClr val="bg2">
                          <a:lumMod val="50000"/>
                        </a:schemeClr>
                      </a:solidFill>
                      <a:prstDash val="solid"/>
                      <a:round/>
                      <a:headEnd type="none" w="med" len="med"/>
                      <a:tailEnd type="none" w="med" len="med"/>
                    </a:lnB>
                  </a:tcPr>
                </a:tc>
                <a:tc>
                  <a:txBody>
                    <a:bodyPr/>
                    <a:lstStyle/>
                    <a:p>
                      <a:pPr algn="ctr"/>
                      <a:endParaRPr lang="en-US" sz="1400" dirty="0">
                        <a:solidFill>
                          <a:schemeClr val="bg1"/>
                        </a:solidFill>
                      </a:endParaRPr>
                    </a:p>
                  </a:txBody>
                  <a:tcPr>
                    <a:lnL w="12700" cap="flat" cmpd="sng" algn="ctr">
                      <a:solidFill>
                        <a:schemeClr val="bg2">
                          <a:lumMod val="50000"/>
                        </a:schemeClr>
                      </a:solidFill>
                      <a:prstDash val="solid"/>
                      <a:round/>
                      <a:headEnd type="none" w="med" len="med"/>
                      <a:tailEnd type="none" w="med" len="med"/>
                    </a:lnL>
                    <a:lnR w="12700" cap="flat" cmpd="sng" algn="ctr">
                      <a:solidFill>
                        <a:schemeClr val="bg2">
                          <a:lumMod val="50000"/>
                        </a:schemeClr>
                      </a:solidFill>
                      <a:prstDash val="solid"/>
                      <a:round/>
                      <a:headEnd type="none" w="med" len="med"/>
                      <a:tailEnd type="none" w="med" len="med"/>
                    </a:lnR>
                    <a:lnT w="12700" cap="flat" cmpd="sng" algn="ctr">
                      <a:solidFill>
                        <a:schemeClr val="bg2">
                          <a:lumMod val="50000"/>
                        </a:schemeClr>
                      </a:solidFill>
                      <a:prstDash val="solid"/>
                      <a:round/>
                      <a:headEnd type="none" w="med" len="med"/>
                      <a:tailEnd type="none" w="med" len="med"/>
                    </a:lnT>
                    <a:lnB w="12700" cap="flat" cmpd="sng" algn="ctr">
                      <a:solidFill>
                        <a:schemeClr val="bg2">
                          <a:lumMod val="50000"/>
                        </a:schemeClr>
                      </a:solidFill>
                      <a:prstDash val="solid"/>
                      <a:round/>
                      <a:headEnd type="none" w="med" len="med"/>
                      <a:tailEnd type="none" w="med" len="med"/>
                    </a:lnB>
                  </a:tcPr>
                </a:tc>
                <a:tc>
                  <a:txBody>
                    <a:bodyPr/>
                    <a:lstStyle/>
                    <a:p>
                      <a:pPr algn="ctr"/>
                      <a:r>
                        <a:rPr lang="en-US" sz="1400" dirty="0">
                          <a:solidFill>
                            <a:schemeClr val="bg1"/>
                          </a:solidFill>
                        </a:rPr>
                        <a:t>x</a:t>
                      </a:r>
                    </a:p>
                  </a:txBody>
                  <a:tcPr>
                    <a:lnL w="12700" cap="flat" cmpd="sng" algn="ctr">
                      <a:solidFill>
                        <a:schemeClr val="bg2">
                          <a:lumMod val="50000"/>
                        </a:schemeClr>
                      </a:solidFill>
                      <a:prstDash val="solid"/>
                      <a:round/>
                      <a:headEnd type="none" w="med" len="med"/>
                      <a:tailEnd type="none" w="med" len="med"/>
                    </a:lnL>
                    <a:lnR w="12700" cap="flat" cmpd="sng" algn="ctr">
                      <a:solidFill>
                        <a:schemeClr val="bg2">
                          <a:lumMod val="50000"/>
                        </a:schemeClr>
                      </a:solidFill>
                      <a:prstDash val="solid"/>
                      <a:round/>
                      <a:headEnd type="none" w="med" len="med"/>
                      <a:tailEnd type="none" w="med" len="med"/>
                    </a:lnR>
                    <a:lnT w="12700" cap="flat" cmpd="sng" algn="ctr">
                      <a:solidFill>
                        <a:schemeClr val="bg2">
                          <a:lumMod val="50000"/>
                        </a:schemeClr>
                      </a:solidFill>
                      <a:prstDash val="solid"/>
                      <a:round/>
                      <a:headEnd type="none" w="med" len="med"/>
                      <a:tailEnd type="none" w="med" len="med"/>
                    </a:lnT>
                    <a:lnB w="12700" cap="flat" cmpd="sng" algn="ctr">
                      <a:solidFill>
                        <a:schemeClr val="bg2">
                          <a:lumMod val="50000"/>
                        </a:schemeClr>
                      </a:solidFill>
                      <a:prstDash val="solid"/>
                      <a:round/>
                      <a:headEnd type="none" w="med" len="med"/>
                      <a:tailEnd type="none" w="med" len="med"/>
                    </a:lnB>
                  </a:tcPr>
                </a:tc>
                <a:tc>
                  <a:txBody>
                    <a:bodyPr/>
                    <a:lstStyle/>
                    <a:p>
                      <a:pPr algn="ctr"/>
                      <a:endParaRPr lang="en-US" sz="1400" dirty="0">
                        <a:solidFill>
                          <a:schemeClr val="bg1"/>
                        </a:solidFill>
                      </a:endParaRPr>
                    </a:p>
                  </a:txBody>
                  <a:tcPr>
                    <a:lnL w="12700" cap="flat" cmpd="sng" algn="ctr">
                      <a:solidFill>
                        <a:schemeClr val="bg2">
                          <a:lumMod val="50000"/>
                        </a:schemeClr>
                      </a:solidFill>
                      <a:prstDash val="solid"/>
                      <a:round/>
                      <a:headEnd type="none" w="med" len="med"/>
                      <a:tailEnd type="none" w="med" len="med"/>
                    </a:lnL>
                    <a:lnR w="12700" cap="flat" cmpd="sng" algn="ctr">
                      <a:solidFill>
                        <a:schemeClr val="bg2">
                          <a:lumMod val="50000"/>
                        </a:schemeClr>
                      </a:solidFill>
                      <a:prstDash val="solid"/>
                      <a:round/>
                      <a:headEnd type="none" w="med" len="med"/>
                      <a:tailEnd type="none" w="med" len="med"/>
                    </a:lnR>
                    <a:lnT w="12700" cap="flat" cmpd="sng" algn="ctr">
                      <a:solidFill>
                        <a:schemeClr val="bg2">
                          <a:lumMod val="50000"/>
                        </a:schemeClr>
                      </a:solidFill>
                      <a:prstDash val="solid"/>
                      <a:round/>
                      <a:headEnd type="none" w="med" len="med"/>
                      <a:tailEnd type="none" w="med" len="med"/>
                    </a:lnT>
                    <a:lnB w="12700" cap="flat" cmpd="sng" algn="ctr">
                      <a:solidFill>
                        <a:schemeClr val="bg2">
                          <a:lumMod val="50000"/>
                        </a:schemeClr>
                      </a:solidFill>
                      <a:prstDash val="solid"/>
                      <a:round/>
                      <a:headEnd type="none" w="med" len="med"/>
                      <a:tailEnd type="none" w="med" len="med"/>
                    </a:lnB>
                  </a:tcPr>
                </a:tc>
                <a:tc>
                  <a:txBody>
                    <a:bodyPr/>
                    <a:lstStyle/>
                    <a:p>
                      <a:pPr algn="ctr"/>
                      <a:endParaRPr lang="en-US" sz="1400" dirty="0">
                        <a:solidFill>
                          <a:schemeClr val="bg1"/>
                        </a:solidFill>
                      </a:endParaRPr>
                    </a:p>
                  </a:txBody>
                  <a:tcPr>
                    <a:lnL w="12700" cap="flat" cmpd="sng" algn="ctr">
                      <a:solidFill>
                        <a:schemeClr val="bg2">
                          <a:lumMod val="50000"/>
                        </a:schemeClr>
                      </a:solidFill>
                      <a:prstDash val="solid"/>
                      <a:round/>
                      <a:headEnd type="none" w="med" len="med"/>
                      <a:tailEnd type="none" w="med" len="med"/>
                    </a:lnL>
                    <a:lnR w="12700" cap="flat" cmpd="sng" algn="ctr">
                      <a:solidFill>
                        <a:schemeClr val="bg2">
                          <a:lumMod val="50000"/>
                        </a:schemeClr>
                      </a:solidFill>
                      <a:prstDash val="solid"/>
                      <a:round/>
                      <a:headEnd type="none" w="med" len="med"/>
                      <a:tailEnd type="none" w="med" len="med"/>
                    </a:lnR>
                    <a:lnT w="12700" cap="flat" cmpd="sng" algn="ctr">
                      <a:solidFill>
                        <a:schemeClr val="bg2">
                          <a:lumMod val="50000"/>
                        </a:schemeClr>
                      </a:solidFill>
                      <a:prstDash val="solid"/>
                      <a:round/>
                      <a:headEnd type="none" w="med" len="med"/>
                      <a:tailEnd type="none" w="med" len="med"/>
                    </a:lnT>
                    <a:lnB w="12700" cap="flat" cmpd="sng" algn="ctr">
                      <a:solidFill>
                        <a:schemeClr val="bg2">
                          <a:lumMod val="50000"/>
                        </a:schemeClr>
                      </a:solidFill>
                      <a:prstDash val="solid"/>
                      <a:round/>
                      <a:headEnd type="none" w="med" len="med"/>
                      <a:tailEnd type="none" w="med" len="med"/>
                    </a:lnB>
                  </a:tcPr>
                </a:tc>
                <a:tc>
                  <a:txBody>
                    <a:bodyPr/>
                    <a:lstStyle/>
                    <a:p>
                      <a:pPr algn="ctr"/>
                      <a:endParaRPr lang="en-US" sz="1400">
                        <a:solidFill>
                          <a:schemeClr val="bg1"/>
                        </a:solidFill>
                      </a:endParaRPr>
                    </a:p>
                  </a:txBody>
                  <a:tcPr>
                    <a:lnL w="12700" cap="flat" cmpd="sng" algn="ctr">
                      <a:solidFill>
                        <a:schemeClr val="bg2">
                          <a:lumMod val="50000"/>
                        </a:schemeClr>
                      </a:solidFill>
                      <a:prstDash val="solid"/>
                      <a:round/>
                      <a:headEnd type="none" w="med" len="med"/>
                      <a:tailEnd type="none" w="med" len="med"/>
                    </a:lnL>
                    <a:lnR w="12700" cap="flat" cmpd="sng" algn="ctr">
                      <a:solidFill>
                        <a:schemeClr val="bg2">
                          <a:lumMod val="50000"/>
                        </a:schemeClr>
                      </a:solidFill>
                      <a:prstDash val="solid"/>
                      <a:round/>
                      <a:headEnd type="none" w="med" len="med"/>
                      <a:tailEnd type="none" w="med" len="med"/>
                    </a:lnR>
                    <a:lnT w="12700" cap="flat" cmpd="sng" algn="ctr">
                      <a:solidFill>
                        <a:schemeClr val="bg2">
                          <a:lumMod val="50000"/>
                        </a:schemeClr>
                      </a:solidFill>
                      <a:prstDash val="solid"/>
                      <a:round/>
                      <a:headEnd type="none" w="med" len="med"/>
                      <a:tailEnd type="none" w="med" len="med"/>
                    </a:lnT>
                    <a:lnB w="12700" cap="flat" cmpd="sng" algn="ctr">
                      <a:solidFill>
                        <a:schemeClr val="bg2">
                          <a:lumMod val="50000"/>
                        </a:schemeClr>
                      </a:solidFill>
                      <a:prstDash val="solid"/>
                      <a:round/>
                      <a:headEnd type="none" w="med" len="med"/>
                      <a:tailEnd type="none" w="med" len="med"/>
                    </a:lnB>
                  </a:tcPr>
                </a:tc>
                <a:tc>
                  <a:txBody>
                    <a:bodyPr/>
                    <a:lstStyle/>
                    <a:p>
                      <a:pPr algn="ctr"/>
                      <a:r>
                        <a:rPr lang="en-US" sz="1400" dirty="0">
                          <a:solidFill>
                            <a:schemeClr val="bg1"/>
                          </a:solidFill>
                        </a:rPr>
                        <a:t>x</a:t>
                      </a:r>
                    </a:p>
                  </a:txBody>
                  <a:tcPr>
                    <a:lnL w="12700" cap="flat" cmpd="sng" algn="ctr">
                      <a:solidFill>
                        <a:schemeClr val="bg2">
                          <a:lumMod val="50000"/>
                        </a:schemeClr>
                      </a:solidFill>
                      <a:prstDash val="solid"/>
                      <a:round/>
                      <a:headEnd type="none" w="med" len="med"/>
                      <a:tailEnd type="none" w="med" len="med"/>
                    </a:lnL>
                    <a:lnR w="12700" cap="flat" cmpd="sng" algn="ctr">
                      <a:solidFill>
                        <a:schemeClr val="bg2">
                          <a:lumMod val="50000"/>
                        </a:schemeClr>
                      </a:solidFill>
                      <a:prstDash val="solid"/>
                      <a:round/>
                      <a:headEnd type="none" w="med" len="med"/>
                      <a:tailEnd type="none" w="med" len="med"/>
                    </a:lnR>
                    <a:lnT w="12700" cap="flat" cmpd="sng" algn="ctr">
                      <a:solidFill>
                        <a:schemeClr val="bg2">
                          <a:lumMod val="50000"/>
                        </a:schemeClr>
                      </a:solidFill>
                      <a:prstDash val="solid"/>
                      <a:round/>
                      <a:headEnd type="none" w="med" len="med"/>
                      <a:tailEnd type="none" w="med" len="med"/>
                    </a:lnT>
                    <a:lnB w="12700" cap="flat" cmpd="sng" algn="ctr">
                      <a:solidFill>
                        <a:schemeClr val="bg2">
                          <a:lumMod val="50000"/>
                        </a:schemeClr>
                      </a:solidFill>
                      <a:prstDash val="solid"/>
                      <a:round/>
                      <a:headEnd type="none" w="med" len="med"/>
                      <a:tailEnd type="none" w="med" len="med"/>
                    </a:lnB>
                  </a:tcPr>
                </a:tc>
                <a:extLst>
                  <a:ext uri="{0D108BD9-81ED-4DB2-BD59-A6C34878D82A}">
                    <a16:rowId xmlns:a16="http://schemas.microsoft.com/office/drawing/2014/main" val="1771468250"/>
                  </a:ext>
                </a:extLst>
              </a:tr>
              <a:tr h="351111">
                <a:tc>
                  <a:txBody>
                    <a:bodyPr/>
                    <a:lstStyle/>
                    <a:p>
                      <a:r>
                        <a:rPr lang="en-US" sz="1400" dirty="0">
                          <a:solidFill>
                            <a:schemeClr val="bg1"/>
                          </a:solidFill>
                        </a:rPr>
                        <a:t>Prebiotics</a:t>
                      </a:r>
                    </a:p>
                  </a:txBody>
                  <a:tcPr>
                    <a:lnL w="12700" cap="flat" cmpd="sng" algn="ctr">
                      <a:solidFill>
                        <a:schemeClr val="bg2">
                          <a:lumMod val="50000"/>
                        </a:schemeClr>
                      </a:solidFill>
                      <a:prstDash val="solid"/>
                      <a:round/>
                      <a:headEnd type="none" w="med" len="med"/>
                      <a:tailEnd type="none" w="med" len="med"/>
                    </a:lnL>
                    <a:lnR w="12700" cap="flat" cmpd="sng" algn="ctr">
                      <a:solidFill>
                        <a:schemeClr val="bg2">
                          <a:lumMod val="50000"/>
                        </a:schemeClr>
                      </a:solidFill>
                      <a:prstDash val="solid"/>
                      <a:round/>
                      <a:headEnd type="none" w="med" len="med"/>
                      <a:tailEnd type="none" w="med" len="med"/>
                    </a:lnR>
                    <a:lnT w="12700" cap="flat" cmpd="sng" algn="ctr">
                      <a:solidFill>
                        <a:schemeClr val="bg2">
                          <a:lumMod val="50000"/>
                        </a:schemeClr>
                      </a:solidFill>
                      <a:prstDash val="solid"/>
                      <a:round/>
                      <a:headEnd type="none" w="med" len="med"/>
                      <a:tailEnd type="none" w="med" len="med"/>
                    </a:lnT>
                    <a:lnB w="12700" cap="flat" cmpd="sng" algn="ctr">
                      <a:solidFill>
                        <a:schemeClr val="bg2">
                          <a:lumMod val="50000"/>
                        </a:schemeClr>
                      </a:solidFill>
                      <a:prstDash val="solid"/>
                      <a:round/>
                      <a:headEnd type="none" w="med" len="med"/>
                      <a:tailEnd type="none" w="med" len="med"/>
                    </a:lnB>
                  </a:tcPr>
                </a:tc>
                <a:tc>
                  <a:txBody>
                    <a:bodyPr/>
                    <a:lstStyle/>
                    <a:p>
                      <a:pPr algn="ctr"/>
                      <a:endParaRPr lang="en-US" sz="1400" dirty="0">
                        <a:solidFill>
                          <a:schemeClr val="bg1"/>
                        </a:solidFill>
                      </a:endParaRPr>
                    </a:p>
                  </a:txBody>
                  <a:tcPr>
                    <a:lnL w="12700" cap="flat" cmpd="sng" algn="ctr">
                      <a:solidFill>
                        <a:schemeClr val="bg2">
                          <a:lumMod val="50000"/>
                        </a:schemeClr>
                      </a:solidFill>
                      <a:prstDash val="solid"/>
                      <a:round/>
                      <a:headEnd type="none" w="med" len="med"/>
                      <a:tailEnd type="none" w="med" len="med"/>
                    </a:lnL>
                    <a:lnR w="12700" cap="flat" cmpd="sng" algn="ctr">
                      <a:solidFill>
                        <a:schemeClr val="bg2">
                          <a:lumMod val="50000"/>
                        </a:schemeClr>
                      </a:solidFill>
                      <a:prstDash val="solid"/>
                      <a:round/>
                      <a:headEnd type="none" w="med" len="med"/>
                      <a:tailEnd type="none" w="med" len="med"/>
                    </a:lnR>
                    <a:lnT w="12700" cap="flat" cmpd="sng" algn="ctr">
                      <a:solidFill>
                        <a:schemeClr val="bg2">
                          <a:lumMod val="50000"/>
                        </a:schemeClr>
                      </a:solidFill>
                      <a:prstDash val="solid"/>
                      <a:round/>
                      <a:headEnd type="none" w="med" len="med"/>
                      <a:tailEnd type="none" w="med" len="med"/>
                    </a:lnT>
                    <a:lnB w="12700" cap="flat" cmpd="sng" algn="ctr">
                      <a:solidFill>
                        <a:schemeClr val="bg2">
                          <a:lumMod val="50000"/>
                        </a:schemeClr>
                      </a:solidFill>
                      <a:prstDash val="solid"/>
                      <a:round/>
                      <a:headEnd type="none" w="med" len="med"/>
                      <a:tailEnd type="none" w="med" len="med"/>
                    </a:lnB>
                  </a:tcPr>
                </a:tc>
                <a:tc>
                  <a:txBody>
                    <a:bodyPr/>
                    <a:lstStyle/>
                    <a:p>
                      <a:pPr algn="ctr"/>
                      <a:endParaRPr lang="en-US" sz="1400" dirty="0">
                        <a:solidFill>
                          <a:schemeClr val="bg1"/>
                        </a:solidFill>
                      </a:endParaRPr>
                    </a:p>
                  </a:txBody>
                  <a:tcPr>
                    <a:lnL w="12700" cap="flat" cmpd="sng" algn="ctr">
                      <a:solidFill>
                        <a:schemeClr val="bg2">
                          <a:lumMod val="50000"/>
                        </a:schemeClr>
                      </a:solidFill>
                      <a:prstDash val="solid"/>
                      <a:round/>
                      <a:headEnd type="none" w="med" len="med"/>
                      <a:tailEnd type="none" w="med" len="med"/>
                    </a:lnL>
                    <a:lnR w="12700" cap="flat" cmpd="sng" algn="ctr">
                      <a:solidFill>
                        <a:schemeClr val="bg2">
                          <a:lumMod val="50000"/>
                        </a:schemeClr>
                      </a:solidFill>
                      <a:prstDash val="solid"/>
                      <a:round/>
                      <a:headEnd type="none" w="med" len="med"/>
                      <a:tailEnd type="none" w="med" len="med"/>
                    </a:lnR>
                    <a:lnT w="12700" cap="flat" cmpd="sng" algn="ctr">
                      <a:solidFill>
                        <a:schemeClr val="bg2">
                          <a:lumMod val="50000"/>
                        </a:schemeClr>
                      </a:solidFill>
                      <a:prstDash val="solid"/>
                      <a:round/>
                      <a:headEnd type="none" w="med" len="med"/>
                      <a:tailEnd type="none" w="med" len="med"/>
                    </a:lnT>
                    <a:lnB w="12700" cap="flat" cmpd="sng" algn="ctr">
                      <a:solidFill>
                        <a:schemeClr val="bg2">
                          <a:lumMod val="50000"/>
                        </a:schemeClr>
                      </a:solidFill>
                      <a:prstDash val="solid"/>
                      <a:round/>
                      <a:headEnd type="none" w="med" len="med"/>
                      <a:tailEnd type="none" w="med" len="med"/>
                    </a:lnB>
                  </a:tcPr>
                </a:tc>
                <a:tc>
                  <a:txBody>
                    <a:bodyPr/>
                    <a:lstStyle/>
                    <a:p>
                      <a:pPr algn="ctr"/>
                      <a:r>
                        <a:rPr lang="en-US" sz="1400" dirty="0">
                          <a:solidFill>
                            <a:schemeClr val="bg1"/>
                          </a:solidFill>
                        </a:rPr>
                        <a:t>x</a:t>
                      </a:r>
                    </a:p>
                  </a:txBody>
                  <a:tcPr>
                    <a:lnL w="12700" cap="flat" cmpd="sng" algn="ctr">
                      <a:solidFill>
                        <a:schemeClr val="bg2">
                          <a:lumMod val="50000"/>
                        </a:schemeClr>
                      </a:solidFill>
                      <a:prstDash val="solid"/>
                      <a:round/>
                      <a:headEnd type="none" w="med" len="med"/>
                      <a:tailEnd type="none" w="med" len="med"/>
                    </a:lnL>
                    <a:lnR w="12700" cap="flat" cmpd="sng" algn="ctr">
                      <a:solidFill>
                        <a:schemeClr val="bg2">
                          <a:lumMod val="50000"/>
                        </a:schemeClr>
                      </a:solidFill>
                      <a:prstDash val="solid"/>
                      <a:round/>
                      <a:headEnd type="none" w="med" len="med"/>
                      <a:tailEnd type="none" w="med" len="med"/>
                    </a:lnR>
                    <a:lnT w="12700" cap="flat" cmpd="sng" algn="ctr">
                      <a:solidFill>
                        <a:schemeClr val="bg2">
                          <a:lumMod val="50000"/>
                        </a:schemeClr>
                      </a:solidFill>
                      <a:prstDash val="solid"/>
                      <a:round/>
                      <a:headEnd type="none" w="med" len="med"/>
                      <a:tailEnd type="none" w="med" len="med"/>
                    </a:lnT>
                    <a:lnB w="12700" cap="flat" cmpd="sng" algn="ctr">
                      <a:solidFill>
                        <a:schemeClr val="bg2">
                          <a:lumMod val="50000"/>
                        </a:schemeClr>
                      </a:solidFill>
                      <a:prstDash val="solid"/>
                      <a:round/>
                      <a:headEnd type="none" w="med" len="med"/>
                      <a:tailEnd type="none" w="med" len="med"/>
                    </a:lnB>
                  </a:tcPr>
                </a:tc>
                <a:tc>
                  <a:txBody>
                    <a:bodyPr/>
                    <a:lstStyle/>
                    <a:p>
                      <a:pPr algn="ctr"/>
                      <a:endParaRPr lang="en-US" sz="1400" dirty="0">
                        <a:solidFill>
                          <a:schemeClr val="bg1"/>
                        </a:solidFill>
                      </a:endParaRPr>
                    </a:p>
                  </a:txBody>
                  <a:tcPr>
                    <a:lnL w="12700" cap="flat" cmpd="sng" algn="ctr">
                      <a:solidFill>
                        <a:schemeClr val="bg2">
                          <a:lumMod val="50000"/>
                        </a:schemeClr>
                      </a:solidFill>
                      <a:prstDash val="solid"/>
                      <a:round/>
                      <a:headEnd type="none" w="med" len="med"/>
                      <a:tailEnd type="none" w="med" len="med"/>
                    </a:lnL>
                    <a:lnR w="12700" cap="flat" cmpd="sng" algn="ctr">
                      <a:solidFill>
                        <a:schemeClr val="bg2">
                          <a:lumMod val="50000"/>
                        </a:schemeClr>
                      </a:solidFill>
                      <a:prstDash val="solid"/>
                      <a:round/>
                      <a:headEnd type="none" w="med" len="med"/>
                      <a:tailEnd type="none" w="med" len="med"/>
                    </a:lnR>
                    <a:lnT w="12700" cap="flat" cmpd="sng" algn="ctr">
                      <a:solidFill>
                        <a:schemeClr val="bg2">
                          <a:lumMod val="50000"/>
                        </a:schemeClr>
                      </a:solidFill>
                      <a:prstDash val="solid"/>
                      <a:round/>
                      <a:headEnd type="none" w="med" len="med"/>
                      <a:tailEnd type="none" w="med" len="med"/>
                    </a:lnT>
                    <a:lnB w="12700" cap="flat" cmpd="sng" algn="ctr">
                      <a:solidFill>
                        <a:schemeClr val="bg2">
                          <a:lumMod val="50000"/>
                        </a:schemeClr>
                      </a:solidFill>
                      <a:prstDash val="solid"/>
                      <a:round/>
                      <a:headEnd type="none" w="med" len="med"/>
                      <a:tailEnd type="none" w="med" len="med"/>
                    </a:lnB>
                  </a:tcPr>
                </a:tc>
                <a:tc>
                  <a:txBody>
                    <a:bodyPr/>
                    <a:lstStyle/>
                    <a:p>
                      <a:pPr algn="ctr"/>
                      <a:r>
                        <a:rPr lang="en-US" sz="1400" dirty="0">
                          <a:solidFill>
                            <a:schemeClr val="bg1"/>
                          </a:solidFill>
                        </a:rPr>
                        <a:t>x</a:t>
                      </a:r>
                    </a:p>
                  </a:txBody>
                  <a:tcPr>
                    <a:lnL w="12700" cap="flat" cmpd="sng" algn="ctr">
                      <a:solidFill>
                        <a:schemeClr val="bg2">
                          <a:lumMod val="50000"/>
                        </a:schemeClr>
                      </a:solidFill>
                      <a:prstDash val="solid"/>
                      <a:round/>
                      <a:headEnd type="none" w="med" len="med"/>
                      <a:tailEnd type="none" w="med" len="med"/>
                    </a:lnL>
                    <a:lnR w="12700" cap="flat" cmpd="sng" algn="ctr">
                      <a:solidFill>
                        <a:schemeClr val="bg2">
                          <a:lumMod val="50000"/>
                        </a:schemeClr>
                      </a:solidFill>
                      <a:prstDash val="solid"/>
                      <a:round/>
                      <a:headEnd type="none" w="med" len="med"/>
                      <a:tailEnd type="none" w="med" len="med"/>
                    </a:lnR>
                    <a:lnT w="12700" cap="flat" cmpd="sng" algn="ctr">
                      <a:solidFill>
                        <a:schemeClr val="bg2">
                          <a:lumMod val="50000"/>
                        </a:schemeClr>
                      </a:solidFill>
                      <a:prstDash val="solid"/>
                      <a:round/>
                      <a:headEnd type="none" w="med" len="med"/>
                      <a:tailEnd type="none" w="med" len="med"/>
                    </a:lnT>
                    <a:lnB w="12700" cap="flat" cmpd="sng" algn="ctr">
                      <a:solidFill>
                        <a:schemeClr val="bg2">
                          <a:lumMod val="50000"/>
                        </a:schemeClr>
                      </a:solidFill>
                      <a:prstDash val="solid"/>
                      <a:round/>
                      <a:headEnd type="none" w="med" len="med"/>
                      <a:tailEnd type="none" w="med" len="med"/>
                    </a:lnB>
                  </a:tcPr>
                </a:tc>
                <a:tc>
                  <a:txBody>
                    <a:bodyPr/>
                    <a:lstStyle/>
                    <a:p>
                      <a:pPr algn="ctr"/>
                      <a:endParaRPr lang="en-US" sz="1400" dirty="0">
                        <a:solidFill>
                          <a:schemeClr val="bg1"/>
                        </a:solidFill>
                      </a:endParaRPr>
                    </a:p>
                  </a:txBody>
                  <a:tcPr>
                    <a:lnL w="12700" cap="flat" cmpd="sng" algn="ctr">
                      <a:solidFill>
                        <a:schemeClr val="bg2">
                          <a:lumMod val="50000"/>
                        </a:schemeClr>
                      </a:solidFill>
                      <a:prstDash val="solid"/>
                      <a:round/>
                      <a:headEnd type="none" w="med" len="med"/>
                      <a:tailEnd type="none" w="med" len="med"/>
                    </a:lnL>
                    <a:lnR w="12700" cap="flat" cmpd="sng" algn="ctr">
                      <a:solidFill>
                        <a:schemeClr val="bg2">
                          <a:lumMod val="50000"/>
                        </a:schemeClr>
                      </a:solidFill>
                      <a:prstDash val="solid"/>
                      <a:round/>
                      <a:headEnd type="none" w="med" len="med"/>
                      <a:tailEnd type="none" w="med" len="med"/>
                    </a:lnR>
                    <a:lnT w="12700" cap="flat" cmpd="sng" algn="ctr">
                      <a:solidFill>
                        <a:schemeClr val="bg2">
                          <a:lumMod val="50000"/>
                        </a:schemeClr>
                      </a:solidFill>
                      <a:prstDash val="solid"/>
                      <a:round/>
                      <a:headEnd type="none" w="med" len="med"/>
                      <a:tailEnd type="none" w="med" len="med"/>
                    </a:lnT>
                    <a:lnB w="12700" cap="flat" cmpd="sng" algn="ctr">
                      <a:solidFill>
                        <a:schemeClr val="bg2">
                          <a:lumMod val="50000"/>
                        </a:schemeClr>
                      </a:solidFill>
                      <a:prstDash val="solid"/>
                      <a:round/>
                      <a:headEnd type="none" w="med" len="med"/>
                      <a:tailEnd type="none" w="med" len="med"/>
                    </a:lnB>
                  </a:tcPr>
                </a:tc>
                <a:tc>
                  <a:txBody>
                    <a:bodyPr/>
                    <a:lstStyle/>
                    <a:p>
                      <a:pPr algn="ctr"/>
                      <a:r>
                        <a:rPr lang="en-US" sz="1400" dirty="0">
                          <a:solidFill>
                            <a:schemeClr val="bg1"/>
                          </a:solidFill>
                        </a:rPr>
                        <a:t>x</a:t>
                      </a:r>
                    </a:p>
                  </a:txBody>
                  <a:tcPr>
                    <a:lnL w="12700" cap="flat" cmpd="sng" algn="ctr">
                      <a:solidFill>
                        <a:schemeClr val="bg2">
                          <a:lumMod val="50000"/>
                        </a:schemeClr>
                      </a:solidFill>
                      <a:prstDash val="solid"/>
                      <a:round/>
                      <a:headEnd type="none" w="med" len="med"/>
                      <a:tailEnd type="none" w="med" len="med"/>
                    </a:lnL>
                    <a:lnR w="12700" cap="flat" cmpd="sng" algn="ctr">
                      <a:solidFill>
                        <a:schemeClr val="bg2">
                          <a:lumMod val="50000"/>
                        </a:schemeClr>
                      </a:solidFill>
                      <a:prstDash val="solid"/>
                      <a:round/>
                      <a:headEnd type="none" w="med" len="med"/>
                      <a:tailEnd type="none" w="med" len="med"/>
                    </a:lnR>
                    <a:lnT w="12700" cap="flat" cmpd="sng" algn="ctr">
                      <a:solidFill>
                        <a:schemeClr val="bg2">
                          <a:lumMod val="50000"/>
                        </a:schemeClr>
                      </a:solidFill>
                      <a:prstDash val="solid"/>
                      <a:round/>
                      <a:headEnd type="none" w="med" len="med"/>
                      <a:tailEnd type="none" w="med" len="med"/>
                    </a:lnT>
                    <a:lnB w="12700" cap="flat" cmpd="sng" algn="ctr">
                      <a:solidFill>
                        <a:schemeClr val="bg2">
                          <a:lumMod val="50000"/>
                        </a:schemeClr>
                      </a:solidFill>
                      <a:prstDash val="solid"/>
                      <a:round/>
                      <a:headEnd type="none" w="med" len="med"/>
                      <a:tailEnd type="none" w="med" len="med"/>
                    </a:lnB>
                  </a:tcPr>
                </a:tc>
                <a:extLst>
                  <a:ext uri="{0D108BD9-81ED-4DB2-BD59-A6C34878D82A}">
                    <a16:rowId xmlns:a16="http://schemas.microsoft.com/office/drawing/2014/main" val="3711829714"/>
                  </a:ext>
                </a:extLst>
              </a:tr>
              <a:tr h="614444">
                <a:tc>
                  <a:txBody>
                    <a:bodyPr/>
                    <a:lstStyle/>
                    <a:p>
                      <a:r>
                        <a:rPr lang="en-US" sz="1400" dirty="0">
                          <a:solidFill>
                            <a:schemeClr val="bg1"/>
                          </a:solidFill>
                        </a:rPr>
                        <a:t>Vitamins and Minerals</a:t>
                      </a:r>
                    </a:p>
                  </a:txBody>
                  <a:tcPr>
                    <a:lnL w="12700" cap="flat" cmpd="sng" algn="ctr">
                      <a:solidFill>
                        <a:schemeClr val="bg2">
                          <a:lumMod val="50000"/>
                        </a:schemeClr>
                      </a:solidFill>
                      <a:prstDash val="solid"/>
                      <a:round/>
                      <a:headEnd type="none" w="med" len="med"/>
                      <a:tailEnd type="none" w="med" len="med"/>
                    </a:lnL>
                    <a:lnR w="12700" cap="flat" cmpd="sng" algn="ctr">
                      <a:solidFill>
                        <a:schemeClr val="bg2">
                          <a:lumMod val="50000"/>
                        </a:schemeClr>
                      </a:solidFill>
                      <a:prstDash val="solid"/>
                      <a:round/>
                      <a:headEnd type="none" w="med" len="med"/>
                      <a:tailEnd type="none" w="med" len="med"/>
                    </a:lnR>
                    <a:lnT w="12700" cap="flat" cmpd="sng" algn="ctr">
                      <a:solidFill>
                        <a:schemeClr val="bg2">
                          <a:lumMod val="50000"/>
                        </a:schemeClr>
                      </a:solidFill>
                      <a:prstDash val="solid"/>
                      <a:round/>
                      <a:headEnd type="none" w="med" len="med"/>
                      <a:tailEnd type="none" w="med" len="med"/>
                    </a:lnT>
                    <a:lnB w="12700" cap="flat" cmpd="sng" algn="ctr">
                      <a:solidFill>
                        <a:schemeClr val="bg2">
                          <a:lumMod val="50000"/>
                        </a:schemeClr>
                      </a:solidFill>
                      <a:prstDash val="solid"/>
                      <a:round/>
                      <a:headEnd type="none" w="med" len="med"/>
                      <a:tailEnd type="none" w="med" len="med"/>
                    </a:lnB>
                  </a:tcPr>
                </a:tc>
                <a:tc>
                  <a:txBody>
                    <a:bodyPr/>
                    <a:lstStyle/>
                    <a:p>
                      <a:pPr algn="ctr"/>
                      <a:r>
                        <a:rPr lang="en-US" sz="1400" dirty="0">
                          <a:solidFill>
                            <a:schemeClr val="bg1"/>
                          </a:solidFill>
                        </a:rPr>
                        <a:t>x</a:t>
                      </a:r>
                    </a:p>
                  </a:txBody>
                  <a:tcPr>
                    <a:lnL w="12700" cap="flat" cmpd="sng" algn="ctr">
                      <a:solidFill>
                        <a:schemeClr val="bg2">
                          <a:lumMod val="50000"/>
                        </a:schemeClr>
                      </a:solidFill>
                      <a:prstDash val="solid"/>
                      <a:round/>
                      <a:headEnd type="none" w="med" len="med"/>
                      <a:tailEnd type="none" w="med" len="med"/>
                    </a:lnL>
                    <a:lnR w="12700" cap="flat" cmpd="sng" algn="ctr">
                      <a:solidFill>
                        <a:schemeClr val="bg2">
                          <a:lumMod val="50000"/>
                        </a:schemeClr>
                      </a:solidFill>
                      <a:prstDash val="solid"/>
                      <a:round/>
                      <a:headEnd type="none" w="med" len="med"/>
                      <a:tailEnd type="none" w="med" len="med"/>
                    </a:lnR>
                    <a:lnT w="12700" cap="flat" cmpd="sng" algn="ctr">
                      <a:solidFill>
                        <a:schemeClr val="bg2">
                          <a:lumMod val="50000"/>
                        </a:schemeClr>
                      </a:solidFill>
                      <a:prstDash val="solid"/>
                      <a:round/>
                      <a:headEnd type="none" w="med" len="med"/>
                      <a:tailEnd type="none" w="med" len="med"/>
                    </a:lnT>
                    <a:lnB w="12700" cap="flat" cmpd="sng" algn="ctr">
                      <a:solidFill>
                        <a:schemeClr val="bg2">
                          <a:lumMod val="50000"/>
                        </a:schemeClr>
                      </a:solidFill>
                      <a:prstDash val="solid"/>
                      <a:round/>
                      <a:headEnd type="none" w="med" len="med"/>
                      <a:tailEnd type="none" w="med" len="med"/>
                    </a:lnB>
                  </a:tcPr>
                </a:tc>
                <a:tc>
                  <a:txBody>
                    <a:bodyPr/>
                    <a:lstStyle/>
                    <a:p>
                      <a:pPr algn="ctr"/>
                      <a:r>
                        <a:rPr lang="en-US" sz="1400" dirty="0">
                          <a:solidFill>
                            <a:schemeClr val="bg1"/>
                          </a:solidFill>
                        </a:rPr>
                        <a:t>x</a:t>
                      </a:r>
                    </a:p>
                  </a:txBody>
                  <a:tcPr>
                    <a:lnL w="12700" cap="flat" cmpd="sng" algn="ctr">
                      <a:solidFill>
                        <a:schemeClr val="bg2">
                          <a:lumMod val="50000"/>
                        </a:schemeClr>
                      </a:solidFill>
                      <a:prstDash val="solid"/>
                      <a:round/>
                      <a:headEnd type="none" w="med" len="med"/>
                      <a:tailEnd type="none" w="med" len="med"/>
                    </a:lnL>
                    <a:lnR w="12700" cap="flat" cmpd="sng" algn="ctr">
                      <a:solidFill>
                        <a:schemeClr val="bg2">
                          <a:lumMod val="50000"/>
                        </a:schemeClr>
                      </a:solidFill>
                      <a:prstDash val="solid"/>
                      <a:round/>
                      <a:headEnd type="none" w="med" len="med"/>
                      <a:tailEnd type="none" w="med" len="med"/>
                    </a:lnR>
                    <a:lnT w="12700" cap="flat" cmpd="sng" algn="ctr">
                      <a:solidFill>
                        <a:schemeClr val="bg2">
                          <a:lumMod val="50000"/>
                        </a:schemeClr>
                      </a:solidFill>
                      <a:prstDash val="solid"/>
                      <a:round/>
                      <a:headEnd type="none" w="med" len="med"/>
                      <a:tailEnd type="none" w="med" len="med"/>
                    </a:lnT>
                    <a:lnB w="12700" cap="flat" cmpd="sng" algn="ctr">
                      <a:solidFill>
                        <a:schemeClr val="bg2">
                          <a:lumMod val="50000"/>
                        </a:schemeClr>
                      </a:solidFill>
                      <a:prstDash val="solid"/>
                      <a:round/>
                      <a:headEnd type="none" w="med" len="med"/>
                      <a:tailEnd type="none" w="med" len="med"/>
                    </a:lnB>
                  </a:tcPr>
                </a:tc>
                <a:tc>
                  <a:txBody>
                    <a:bodyPr/>
                    <a:lstStyle/>
                    <a:p>
                      <a:pPr algn="ctr"/>
                      <a:r>
                        <a:rPr lang="en-US" sz="1400" dirty="0">
                          <a:solidFill>
                            <a:schemeClr val="bg1"/>
                          </a:solidFill>
                        </a:rPr>
                        <a:t>x</a:t>
                      </a:r>
                    </a:p>
                  </a:txBody>
                  <a:tcPr>
                    <a:lnL w="12700" cap="flat" cmpd="sng" algn="ctr">
                      <a:solidFill>
                        <a:schemeClr val="bg2">
                          <a:lumMod val="50000"/>
                        </a:schemeClr>
                      </a:solidFill>
                      <a:prstDash val="solid"/>
                      <a:round/>
                      <a:headEnd type="none" w="med" len="med"/>
                      <a:tailEnd type="none" w="med" len="med"/>
                    </a:lnL>
                    <a:lnR w="12700" cap="flat" cmpd="sng" algn="ctr">
                      <a:solidFill>
                        <a:schemeClr val="bg2">
                          <a:lumMod val="50000"/>
                        </a:schemeClr>
                      </a:solidFill>
                      <a:prstDash val="solid"/>
                      <a:round/>
                      <a:headEnd type="none" w="med" len="med"/>
                      <a:tailEnd type="none" w="med" len="med"/>
                    </a:lnR>
                    <a:lnT w="12700" cap="flat" cmpd="sng" algn="ctr">
                      <a:solidFill>
                        <a:schemeClr val="bg2">
                          <a:lumMod val="50000"/>
                        </a:schemeClr>
                      </a:solidFill>
                      <a:prstDash val="solid"/>
                      <a:round/>
                      <a:headEnd type="none" w="med" len="med"/>
                      <a:tailEnd type="none" w="med" len="med"/>
                    </a:lnT>
                    <a:lnB w="12700" cap="flat" cmpd="sng" algn="ctr">
                      <a:solidFill>
                        <a:schemeClr val="bg2">
                          <a:lumMod val="50000"/>
                        </a:schemeClr>
                      </a:solidFill>
                      <a:prstDash val="solid"/>
                      <a:round/>
                      <a:headEnd type="none" w="med" len="med"/>
                      <a:tailEnd type="none" w="med" len="med"/>
                    </a:lnB>
                  </a:tcPr>
                </a:tc>
                <a:tc>
                  <a:txBody>
                    <a:bodyPr/>
                    <a:lstStyle/>
                    <a:p>
                      <a:pPr algn="ctr"/>
                      <a:r>
                        <a:rPr lang="en-US" sz="1400" dirty="0">
                          <a:solidFill>
                            <a:schemeClr val="bg1"/>
                          </a:solidFill>
                        </a:rPr>
                        <a:t>x</a:t>
                      </a:r>
                    </a:p>
                  </a:txBody>
                  <a:tcPr>
                    <a:lnL w="12700" cap="flat" cmpd="sng" algn="ctr">
                      <a:solidFill>
                        <a:schemeClr val="bg2">
                          <a:lumMod val="50000"/>
                        </a:schemeClr>
                      </a:solidFill>
                      <a:prstDash val="solid"/>
                      <a:round/>
                      <a:headEnd type="none" w="med" len="med"/>
                      <a:tailEnd type="none" w="med" len="med"/>
                    </a:lnL>
                    <a:lnR w="12700" cap="flat" cmpd="sng" algn="ctr">
                      <a:solidFill>
                        <a:schemeClr val="bg2">
                          <a:lumMod val="50000"/>
                        </a:schemeClr>
                      </a:solidFill>
                      <a:prstDash val="solid"/>
                      <a:round/>
                      <a:headEnd type="none" w="med" len="med"/>
                      <a:tailEnd type="none" w="med" len="med"/>
                    </a:lnR>
                    <a:lnT w="12700" cap="flat" cmpd="sng" algn="ctr">
                      <a:solidFill>
                        <a:schemeClr val="bg2">
                          <a:lumMod val="50000"/>
                        </a:schemeClr>
                      </a:solidFill>
                      <a:prstDash val="solid"/>
                      <a:round/>
                      <a:headEnd type="none" w="med" len="med"/>
                      <a:tailEnd type="none" w="med" len="med"/>
                    </a:lnT>
                    <a:lnB w="12700" cap="flat" cmpd="sng" algn="ctr">
                      <a:solidFill>
                        <a:schemeClr val="bg2">
                          <a:lumMod val="50000"/>
                        </a:schemeClr>
                      </a:solidFill>
                      <a:prstDash val="solid"/>
                      <a:round/>
                      <a:headEnd type="none" w="med" len="med"/>
                      <a:tailEnd type="none" w="med" len="med"/>
                    </a:lnB>
                  </a:tcPr>
                </a:tc>
                <a:tc>
                  <a:txBody>
                    <a:bodyPr/>
                    <a:lstStyle/>
                    <a:p>
                      <a:pPr algn="ctr"/>
                      <a:endParaRPr lang="en-US" sz="1400" dirty="0">
                        <a:solidFill>
                          <a:schemeClr val="bg1"/>
                        </a:solidFill>
                      </a:endParaRPr>
                    </a:p>
                  </a:txBody>
                  <a:tcPr>
                    <a:lnL w="12700" cap="flat" cmpd="sng" algn="ctr">
                      <a:solidFill>
                        <a:schemeClr val="bg2">
                          <a:lumMod val="50000"/>
                        </a:schemeClr>
                      </a:solidFill>
                      <a:prstDash val="solid"/>
                      <a:round/>
                      <a:headEnd type="none" w="med" len="med"/>
                      <a:tailEnd type="none" w="med" len="med"/>
                    </a:lnL>
                    <a:lnR w="12700" cap="flat" cmpd="sng" algn="ctr">
                      <a:solidFill>
                        <a:schemeClr val="bg2">
                          <a:lumMod val="50000"/>
                        </a:schemeClr>
                      </a:solidFill>
                      <a:prstDash val="solid"/>
                      <a:round/>
                      <a:headEnd type="none" w="med" len="med"/>
                      <a:tailEnd type="none" w="med" len="med"/>
                    </a:lnR>
                    <a:lnT w="12700" cap="flat" cmpd="sng" algn="ctr">
                      <a:solidFill>
                        <a:schemeClr val="bg2">
                          <a:lumMod val="50000"/>
                        </a:schemeClr>
                      </a:solidFill>
                      <a:prstDash val="solid"/>
                      <a:round/>
                      <a:headEnd type="none" w="med" len="med"/>
                      <a:tailEnd type="none" w="med" len="med"/>
                    </a:lnT>
                    <a:lnB w="12700" cap="flat" cmpd="sng" algn="ctr">
                      <a:solidFill>
                        <a:schemeClr val="bg2">
                          <a:lumMod val="50000"/>
                        </a:schemeClr>
                      </a:solidFill>
                      <a:prstDash val="solid"/>
                      <a:round/>
                      <a:headEnd type="none" w="med" len="med"/>
                      <a:tailEnd type="none" w="med" len="med"/>
                    </a:lnB>
                  </a:tcPr>
                </a:tc>
                <a:tc>
                  <a:txBody>
                    <a:bodyPr/>
                    <a:lstStyle/>
                    <a:p>
                      <a:pPr algn="ctr"/>
                      <a:r>
                        <a:rPr lang="en-US" sz="1400" dirty="0">
                          <a:solidFill>
                            <a:schemeClr val="bg1"/>
                          </a:solidFill>
                        </a:rPr>
                        <a:t>x</a:t>
                      </a:r>
                    </a:p>
                  </a:txBody>
                  <a:tcPr>
                    <a:lnL w="12700" cap="flat" cmpd="sng" algn="ctr">
                      <a:solidFill>
                        <a:schemeClr val="bg2">
                          <a:lumMod val="50000"/>
                        </a:schemeClr>
                      </a:solidFill>
                      <a:prstDash val="solid"/>
                      <a:round/>
                      <a:headEnd type="none" w="med" len="med"/>
                      <a:tailEnd type="none" w="med" len="med"/>
                    </a:lnL>
                    <a:lnR w="12700" cap="flat" cmpd="sng" algn="ctr">
                      <a:solidFill>
                        <a:schemeClr val="bg2">
                          <a:lumMod val="50000"/>
                        </a:schemeClr>
                      </a:solidFill>
                      <a:prstDash val="solid"/>
                      <a:round/>
                      <a:headEnd type="none" w="med" len="med"/>
                      <a:tailEnd type="none" w="med" len="med"/>
                    </a:lnR>
                    <a:lnT w="12700" cap="flat" cmpd="sng" algn="ctr">
                      <a:solidFill>
                        <a:schemeClr val="bg2">
                          <a:lumMod val="50000"/>
                        </a:schemeClr>
                      </a:solidFill>
                      <a:prstDash val="solid"/>
                      <a:round/>
                      <a:headEnd type="none" w="med" len="med"/>
                      <a:tailEnd type="none" w="med" len="med"/>
                    </a:lnT>
                    <a:lnB w="12700" cap="flat" cmpd="sng" algn="ctr">
                      <a:solidFill>
                        <a:schemeClr val="bg2">
                          <a:lumMod val="50000"/>
                        </a:schemeClr>
                      </a:solidFill>
                      <a:prstDash val="solid"/>
                      <a:round/>
                      <a:headEnd type="none" w="med" len="med"/>
                      <a:tailEnd type="none" w="med" len="med"/>
                    </a:lnB>
                  </a:tcPr>
                </a:tc>
                <a:tc>
                  <a:txBody>
                    <a:bodyPr/>
                    <a:lstStyle/>
                    <a:p>
                      <a:pPr algn="ctr"/>
                      <a:endParaRPr lang="en-US" sz="1400" dirty="0">
                        <a:solidFill>
                          <a:schemeClr val="bg1"/>
                        </a:solidFill>
                      </a:endParaRPr>
                    </a:p>
                  </a:txBody>
                  <a:tcPr>
                    <a:lnL w="12700" cap="flat" cmpd="sng" algn="ctr">
                      <a:solidFill>
                        <a:schemeClr val="bg2">
                          <a:lumMod val="50000"/>
                        </a:schemeClr>
                      </a:solidFill>
                      <a:prstDash val="solid"/>
                      <a:round/>
                      <a:headEnd type="none" w="med" len="med"/>
                      <a:tailEnd type="none" w="med" len="med"/>
                    </a:lnL>
                    <a:lnR w="12700" cap="flat" cmpd="sng" algn="ctr">
                      <a:solidFill>
                        <a:schemeClr val="bg2">
                          <a:lumMod val="50000"/>
                        </a:schemeClr>
                      </a:solidFill>
                      <a:prstDash val="solid"/>
                      <a:round/>
                      <a:headEnd type="none" w="med" len="med"/>
                      <a:tailEnd type="none" w="med" len="med"/>
                    </a:lnR>
                    <a:lnT w="12700" cap="flat" cmpd="sng" algn="ctr">
                      <a:solidFill>
                        <a:schemeClr val="bg2">
                          <a:lumMod val="50000"/>
                        </a:schemeClr>
                      </a:solidFill>
                      <a:prstDash val="solid"/>
                      <a:round/>
                      <a:headEnd type="none" w="med" len="med"/>
                      <a:tailEnd type="none" w="med" len="med"/>
                    </a:lnT>
                    <a:lnB w="12700" cap="flat" cmpd="sng" algn="ctr">
                      <a:solidFill>
                        <a:schemeClr val="bg2">
                          <a:lumMod val="50000"/>
                        </a:schemeClr>
                      </a:solidFill>
                      <a:prstDash val="solid"/>
                      <a:round/>
                      <a:headEnd type="none" w="med" len="med"/>
                      <a:tailEnd type="none" w="med" len="med"/>
                    </a:lnB>
                  </a:tcPr>
                </a:tc>
                <a:extLst>
                  <a:ext uri="{0D108BD9-81ED-4DB2-BD59-A6C34878D82A}">
                    <a16:rowId xmlns:a16="http://schemas.microsoft.com/office/drawing/2014/main" val="2507904753"/>
                  </a:ext>
                </a:extLst>
              </a:tr>
              <a:tr h="614444">
                <a:tc>
                  <a:txBody>
                    <a:bodyPr/>
                    <a:lstStyle/>
                    <a:p>
                      <a:r>
                        <a:rPr lang="en-US" sz="1400" dirty="0">
                          <a:solidFill>
                            <a:schemeClr val="bg1"/>
                          </a:solidFill>
                        </a:rPr>
                        <a:t>Natural Clay Minerals</a:t>
                      </a:r>
                    </a:p>
                  </a:txBody>
                  <a:tcPr>
                    <a:lnL w="12700" cap="flat" cmpd="sng" algn="ctr">
                      <a:solidFill>
                        <a:schemeClr val="bg2">
                          <a:lumMod val="50000"/>
                        </a:schemeClr>
                      </a:solidFill>
                      <a:prstDash val="solid"/>
                      <a:round/>
                      <a:headEnd type="none" w="med" len="med"/>
                      <a:tailEnd type="none" w="med" len="med"/>
                    </a:lnL>
                    <a:lnR w="12700" cap="flat" cmpd="sng" algn="ctr">
                      <a:solidFill>
                        <a:schemeClr val="bg2">
                          <a:lumMod val="50000"/>
                        </a:schemeClr>
                      </a:solidFill>
                      <a:prstDash val="solid"/>
                      <a:round/>
                      <a:headEnd type="none" w="med" len="med"/>
                      <a:tailEnd type="none" w="med" len="med"/>
                    </a:lnR>
                    <a:lnT w="12700" cap="flat" cmpd="sng" algn="ctr">
                      <a:solidFill>
                        <a:schemeClr val="bg2">
                          <a:lumMod val="50000"/>
                        </a:schemeClr>
                      </a:solidFill>
                      <a:prstDash val="solid"/>
                      <a:round/>
                      <a:headEnd type="none" w="med" len="med"/>
                      <a:tailEnd type="none" w="med" len="med"/>
                    </a:lnT>
                    <a:lnB w="12700" cap="flat" cmpd="sng" algn="ctr">
                      <a:solidFill>
                        <a:schemeClr val="bg2">
                          <a:lumMod val="50000"/>
                        </a:schemeClr>
                      </a:solidFill>
                      <a:prstDash val="solid"/>
                      <a:round/>
                      <a:headEnd type="none" w="med" len="med"/>
                      <a:tailEnd type="none" w="med" len="med"/>
                    </a:lnB>
                  </a:tcPr>
                </a:tc>
                <a:tc>
                  <a:txBody>
                    <a:bodyPr/>
                    <a:lstStyle/>
                    <a:p>
                      <a:pPr algn="ctr"/>
                      <a:endParaRPr lang="en-US" sz="1400" dirty="0">
                        <a:solidFill>
                          <a:schemeClr val="bg1"/>
                        </a:solidFill>
                      </a:endParaRPr>
                    </a:p>
                  </a:txBody>
                  <a:tcPr>
                    <a:lnL w="12700" cap="flat" cmpd="sng" algn="ctr">
                      <a:solidFill>
                        <a:schemeClr val="bg2">
                          <a:lumMod val="50000"/>
                        </a:schemeClr>
                      </a:solidFill>
                      <a:prstDash val="solid"/>
                      <a:round/>
                      <a:headEnd type="none" w="med" len="med"/>
                      <a:tailEnd type="none" w="med" len="med"/>
                    </a:lnL>
                    <a:lnR w="12700" cap="flat" cmpd="sng" algn="ctr">
                      <a:solidFill>
                        <a:schemeClr val="bg2">
                          <a:lumMod val="50000"/>
                        </a:schemeClr>
                      </a:solidFill>
                      <a:prstDash val="solid"/>
                      <a:round/>
                      <a:headEnd type="none" w="med" len="med"/>
                      <a:tailEnd type="none" w="med" len="med"/>
                    </a:lnR>
                    <a:lnT w="12700" cap="flat" cmpd="sng" algn="ctr">
                      <a:solidFill>
                        <a:schemeClr val="bg2">
                          <a:lumMod val="50000"/>
                        </a:schemeClr>
                      </a:solidFill>
                      <a:prstDash val="solid"/>
                      <a:round/>
                      <a:headEnd type="none" w="med" len="med"/>
                      <a:tailEnd type="none" w="med" len="med"/>
                    </a:lnT>
                    <a:lnB w="12700" cap="flat" cmpd="sng" algn="ctr">
                      <a:solidFill>
                        <a:schemeClr val="bg2">
                          <a:lumMod val="50000"/>
                        </a:schemeClr>
                      </a:solidFill>
                      <a:prstDash val="solid"/>
                      <a:round/>
                      <a:headEnd type="none" w="med" len="med"/>
                      <a:tailEnd type="none" w="med" len="med"/>
                    </a:lnB>
                  </a:tcPr>
                </a:tc>
                <a:tc>
                  <a:txBody>
                    <a:bodyPr/>
                    <a:lstStyle/>
                    <a:p>
                      <a:pPr algn="ctr"/>
                      <a:endParaRPr lang="en-US" sz="1400" dirty="0">
                        <a:solidFill>
                          <a:schemeClr val="bg1"/>
                        </a:solidFill>
                      </a:endParaRPr>
                    </a:p>
                  </a:txBody>
                  <a:tcPr>
                    <a:lnL w="12700" cap="flat" cmpd="sng" algn="ctr">
                      <a:solidFill>
                        <a:schemeClr val="bg2">
                          <a:lumMod val="50000"/>
                        </a:schemeClr>
                      </a:solidFill>
                      <a:prstDash val="solid"/>
                      <a:round/>
                      <a:headEnd type="none" w="med" len="med"/>
                      <a:tailEnd type="none" w="med" len="med"/>
                    </a:lnL>
                    <a:lnR w="12700" cap="flat" cmpd="sng" algn="ctr">
                      <a:solidFill>
                        <a:schemeClr val="bg2">
                          <a:lumMod val="50000"/>
                        </a:schemeClr>
                      </a:solidFill>
                      <a:prstDash val="solid"/>
                      <a:round/>
                      <a:headEnd type="none" w="med" len="med"/>
                      <a:tailEnd type="none" w="med" len="med"/>
                    </a:lnR>
                    <a:lnT w="12700" cap="flat" cmpd="sng" algn="ctr">
                      <a:solidFill>
                        <a:schemeClr val="bg2">
                          <a:lumMod val="50000"/>
                        </a:schemeClr>
                      </a:solidFill>
                      <a:prstDash val="solid"/>
                      <a:round/>
                      <a:headEnd type="none" w="med" len="med"/>
                      <a:tailEnd type="none" w="med" len="med"/>
                    </a:lnT>
                    <a:lnB w="12700" cap="flat" cmpd="sng" algn="ctr">
                      <a:solidFill>
                        <a:schemeClr val="bg2">
                          <a:lumMod val="50000"/>
                        </a:schemeClr>
                      </a:solidFill>
                      <a:prstDash val="solid"/>
                      <a:round/>
                      <a:headEnd type="none" w="med" len="med"/>
                      <a:tailEnd type="none" w="med" len="med"/>
                    </a:lnB>
                  </a:tcPr>
                </a:tc>
                <a:tc>
                  <a:txBody>
                    <a:bodyPr/>
                    <a:lstStyle/>
                    <a:p>
                      <a:pPr algn="ctr"/>
                      <a:r>
                        <a:rPr lang="en-US" sz="1400" dirty="0">
                          <a:solidFill>
                            <a:schemeClr val="bg1"/>
                          </a:solidFill>
                        </a:rPr>
                        <a:t>x</a:t>
                      </a:r>
                    </a:p>
                  </a:txBody>
                  <a:tcPr>
                    <a:lnL w="12700" cap="flat" cmpd="sng" algn="ctr">
                      <a:solidFill>
                        <a:schemeClr val="bg2">
                          <a:lumMod val="50000"/>
                        </a:schemeClr>
                      </a:solidFill>
                      <a:prstDash val="solid"/>
                      <a:round/>
                      <a:headEnd type="none" w="med" len="med"/>
                      <a:tailEnd type="none" w="med" len="med"/>
                    </a:lnL>
                    <a:lnR w="12700" cap="flat" cmpd="sng" algn="ctr">
                      <a:solidFill>
                        <a:schemeClr val="bg2">
                          <a:lumMod val="50000"/>
                        </a:schemeClr>
                      </a:solidFill>
                      <a:prstDash val="solid"/>
                      <a:round/>
                      <a:headEnd type="none" w="med" len="med"/>
                      <a:tailEnd type="none" w="med" len="med"/>
                    </a:lnR>
                    <a:lnT w="12700" cap="flat" cmpd="sng" algn="ctr">
                      <a:solidFill>
                        <a:schemeClr val="bg2">
                          <a:lumMod val="50000"/>
                        </a:schemeClr>
                      </a:solidFill>
                      <a:prstDash val="solid"/>
                      <a:round/>
                      <a:headEnd type="none" w="med" len="med"/>
                      <a:tailEnd type="none" w="med" len="med"/>
                    </a:lnT>
                    <a:lnB w="12700" cap="flat" cmpd="sng" algn="ctr">
                      <a:solidFill>
                        <a:schemeClr val="bg2">
                          <a:lumMod val="50000"/>
                        </a:schemeClr>
                      </a:solidFill>
                      <a:prstDash val="solid"/>
                      <a:round/>
                      <a:headEnd type="none" w="med" len="med"/>
                      <a:tailEnd type="none" w="med" len="med"/>
                    </a:lnB>
                  </a:tcPr>
                </a:tc>
                <a:tc>
                  <a:txBody>
                    <a:bodyPr/>
                    <a:lstStyle/>
                    <a:p>
                      <a:pPr algn="ctr"/>
                      <a:endParaRPr lang="en-US" sz="1400" dirty="0">
                        <a:solidFill>
                          <a:schemeClr val="bg1"/>
                        </a:solidFill>
                      </a:endParaRPr>
                    </a:p>
                  </a:txBody>
                  <a:tcPr>
                    <a:lnL w="12700" cap="flat" cmpd="sng" algn="ctr">
                      <a:solidFill>
                        <a:schemeClr val="bg2">
                          <a:lumMod val="50000"/>
                        </a:schemeClr>
                      </a:solidFill>
                      <a:prstDash val="solid"/>
                      <a:round/>
                      <a:headEnd type="none" w="med" len="med"/>
                      <a:tailEnd type="none" w="med" len="med"/>
                    </a:lnL>
                    <a:lnR w="12700" cap="flat" cmpd="sng" algn="ctr">
                      <a:solidFill>
                        <a:schemeClr val="bg2">
                          <a:lumMod val="50000"/>
                        </a:schemeClr>
                      </a:solidFill>
                      <a:prstDash val="solid"/>
                      <a:round/>
                      <a:headEnd type="none" w="med" len="med"/>
                      <a:tailEnd type="none" w="med" len="med"/>
                    </a:lnR>
                    <a:lnT w="12700" cap="flat" cmpd="sng" algn="ctr">
                      <a:solidFill>
                        <a:schemeClr val="bg2">
                          <a:lumMod val="50000"/>
                        </a:schemeClr>
                      </a:solidFill>
                      <a:prstDash val="solid"/>
                      <a:round/>
                      <a:headEnd type="none" w="med" len="med"/>
                      <a:tailEnd type="none" w="med" len="med"/>
                    </a:lnT>
                    <a:lnB w="12700" cap="flat" cmpd="sng" algn="ctr">
                      <a:solidFill>
                        <a:schemeClr val="bg2">
                          <a:lumMod val="50000"/>
                        </a:schemeClr>
                      </a:solidFill>
                      <a:prstDash val="solid"/>
                      <a:round/>
                      <a:headEnd type="none" w="med" len="med"/>
                      <a:tailEnd type="none" w="med" len="med"/>
                    </a:lnB>
                  </a:tcPr>
                </a:tc>
                <a:tc>
                  <a:txBody>
                    <a:bodyPr/>
                    <a:lstStyle/>
                    <a:p>
                      <a:pPr algn="ctr"/>
                      <a:r>
                        <a:rPr lang="en-US" sz="1400" dirty="0">
                          <a:solidFill>
                            <a:schemeClr val="bg1"/>
                          </a:solidFill>
                        </a:rPr>
                        <a:t>x</a:t>
                      </a:r>
                    </a:p>
                  </a:txBody>
                  <a:tcPr>
                    <a:lnL w="12700" cap="flat" cmpd="sng" algn="ctr">
                      <a:solidFill>
                        <a:schemeClr val="bg2">
                          <a:lumMod val="50000"/>
                        </a:schemeClr>
                      </a:solidFill>
                      <a:prstDash val="solid"/>
                      <a:round/>
                      <a:headEnd type="none" w="med" len="med"/>
                      <a:tailEnd type="none" w="med" len="med"/>
                    </a:lnL>
                    <a:lnR w="12700" cap="flat" cmpd="sng" algn="ctr">
                      <a:solidFill>
                        <a:schemeClr val="bg2">
                          <a:lumMod val="50000"/>
                        </a:schemeClr>
                      </a:solidFill>
                      <a:prstDash val="solid"/>
                      <a:round/>
                      <a:headEnd type="none" w="med" len="med"/>
                      <a:tailEnd type="none" w="med" len="med"/>
                    </a:lnR>
                    <a:lnT w="12700" cap="flat" cmpd="sng" algn="ctr">
                      <a:solidFill>
                        <a:schemeClr val="bg2">
                          <a:lumMod val="50000"/>
                        </a:schemeClr>
                      </a:solidFill>
                      <a:prstDash val="solid"/>
                      <a:round/>
                      <a:headEnd type="none" w="med" len="med"/>
                      <a:tailEnd type="none" w="med" len="med"/>
                    </a:lnT>
                    <a:lnB w="12700" cap="flat" cmpd="sng" algn="ctr">
                      <a:solidFill>
                        <a:schemeClr val="bg2">
                          <a:lumMod val="50000"/>
                        </a:schemeClr>
                      </a:solidFill>
                      <a:prstDash val="solid"/>
                      <a:round/>
                      <a:headEnd type="none" w="med" len="med"/>
                      <a:tailEnd type="none" w="med" len="med"/>
                    </a:lnB>
                  </a:tcPr>
                </a:tc>
                <a:tc>
                  <a:txBody>
                    <a:bodyPr/>
                    <a:lstStyle/>
                    <a:p>
                      <a:pPr algn="ctr"/>
                      <a:endParaRPr lang="en-US" sz="1400" dirty="0">
                        <a:solidFill>
                          <a:schemeClr val="bg1"/>
                        </a:solidFill>
                      </a:endParaRPr>
                    </a:p>
                  </a:txBody>
                  <a:tcPr>
                    <a:lnL w="12700" cap="flat" cmpd="sng" algn="ctr">
                      <a:solidFill>
                        <a:schemeClr val="bg2">
                          <a:lumMod val="50000"/>
                        </a:schemeClr>
                      </a:solidFill>
                      <a:prstDash val="solid"/>
                      <a:round/>
                      <a:headEnd type="none" w="med" len="med"/>
                      <a:tailEnd type="none" w="med" len="med"/>
                    </a:lnL>
                    <a:lnR w="12700" cap="flat" cmpd="sng" algn="ctr">
                      <a:solidFill>
                        <a:schemeClr val="bg2">
                          <a:lumMod val="50000"/>
                        </a:schemeClr>
                      </a:solidFill>
                      <a:prstDash val="solid"/>
                      <a:round/>
                      <a:headEnd type="none" w="med" len="med"/>
                      <a:tailEnd type="none" w="med" len="med"/>
                    </a:lnR>
                    <a:lnT w="12700" cap="flat" cmpd="sng" algn="ctr">
                      <a:solidFill>
                        <a:schemeClr val="bg2">
                          <a:lumMod val="50000"/>
                        </a:schemeClr>
                      </a:solidFill>
                      <a:prstDash val="solid"/>
                      <a:round/>
                      <a:headEnd type="none" w="med" len="med"/>
                      <a:tailEnd type="none" w="med" len="med"/>
                    </a:lnT>
                    <a:lnB w="12700" cap="flat" cmpd="sng" algn="ctr">
                      <a:solidFill>
                        <a:schemeClr val="bg2">
                          <a:lumMod val="50000"/>
                        </a:schemeClr>
                      </a:solidFill>
                      <a:prstDash val="solid"/>
                      <a:round/>
                      <a:headEnd type="none" w="med" len="med"/>
                      <a:tailEnd type="none" w="med" len="med"/>
                    </a:lnB>
                  </a:tcPr>
                </a:tc>
                <a:tc>
                  <a:txBody>
                    <a:bodyPr/>
                    <a:lstStyle/>
                    <a:p>
                      <a:pPr algn="ctr"/>
                      <a:endParaRPr lang="en-US" sz="1400" dirty="0">
                        <a:solidFill>
                          <a:schemeClr val="bg1"/>
                        </a:solidFill>
                      </a:endParaRPr>
                    </a:p>
                  </a:txBody>
                  <a:tcPr>
                    <a:lnL w="12700" cap="flat" cmpd="sng" algn="ctr">
                      <a:solidFill>
                        <a:schemeClr val="bg2">
                          <a:lumMod val="50000"/>
                        </a:schemeClr>
                      </a:solidFill>
                      <a:prstDash val="solid"/>
                      <a:round/>
                      <a:headEnd type="none" w="med" len="med"/>
                      <a:tailEnd type="none" w="med" len="med"/>
                    </a:lnL>
                    <a:lnR w="12700" cap="flat" cmpd="sng" algn="ctr">
                      <a:solidFill>
                        <a:schemeClr val="bg2">
                          <a:lumMod val="50000"/>
                        </a:schemeClr>
                      </a:solidFill>
                      <a:prstDash val="solid"/>
                      <a:round/>
                      <a:headEnd type="none" w="med" len="med"/>
                      <a:tailEnd type="none" w="med" len="med"/>
                    </a:lnR>
                    <a:lnT w="12700" cap="flat" cmpd="sng" algn="ctr">
                      <a:solidFill>
                        <a:schemeClr val="bg2">
                          <a:lumMod val="50000"/>
                        </a:schemeClr>
                      </a:solidFill>
                      <a:prstDash val="solid"/>
                      <a:round/>
                      <a:headEnd type="none" w="med" len="med"/>
                      <a:tailEnd type="none" w="med" len="med"/>
                    </a:lnT>
                    <a:lnB w="12700" cap="flat" cmpd="sng" algn="ctr">
                      <a:solidFill>
                        <a:schemeClr val="bg2">
                          <a:lumMod val="50000"/>
                        </a:schemeClr>
                      </a:solidFill>
                      <a:prstDash val="solid"/>
                      <a:round/>
                      <a:headEnd type="none" w="med" len="med"/>
                      <a:tailEnd type="none" w="med" len="med"/>
                    </a:lnB>
                  </a:tcPr>
                </a:tc>
                <a:extLst>
                  <a:ext uri="{0D108BD9-81ED-4DB2-BD59-A6C34878D82A}">
                    <a16:rowId xmlns:a16="http://schemas.microsoft.com/office/drawing/2014/main" val="207411405"/>
                  </a:ext>
                </a:extLst>
              </a:tr>
            </a:tbl>
          </a:graphicData>
        </a:graphic>
      </p:graphicFrame>
    </p:spTree>
    <p:extLst>
      <p:ext uri="{BB962C8B-B14F-4D97-AF65-F5344CB8AC3E}">
        <p14:creationId xmlns:p14="http://schemas.microsoft.com/office/powerpoint/2010/main" val="159966796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52352C4D-9C6B-116A-7AE6-00995B50C025}"/>
              </a:ext>
            </a:extLst>
          </p:cNvPr>
          <p:cNvSpPr/>
          <p:nvPr/>
        </p:nvSpPr>
        <p:spPr>
          <a:xfrm>
            <a:off x="0" y="0"/>
            <a:ext cx="12192000" cy="6858000"/>
          </a:xfrm>
          <a:prstGeom prst="rect">
            <a:avLst/>
          </a:prstGeom>
        </p:spPr>
        <p:style>
          <a:lnRef idx="2">
            <a:schemeClr val="dk1">
              <a:shade val="15000"/>
            </a:schemeClr>
          </a:lnRef>
          <a:fillRef idx="1">
            <a:schemeClr val="dk1"/>
          </a:fillRef>
          <a:effectRef idx="0">
            <a:schemeClr val="dk1"/>
          </a:effectRef>
          <a:fontRef idx="minor">
            <a:schemeClr val="lt1"/>
          </a:fontRef>
        </p:style>
        <p:txBody>
          <a:bodyPr rtlCol="0" anchor="ctr"/>
          <a:lstStyle/>
          <a:p>
            <a:pPr algn="ctr"/>
            <a:endParaRPr lang="en-ZA">
              <a:solidFill>
                <a:schemeClr val="bg1"/>
              </a:solidFill>
            </a:endParaRPr>
          </a:p>
        </p:txBody>
      </p:sp>
      <p:sp>
        <p:nvSpPr>
          <p:cNvPr id="3" name="Title 2">
            <a:extLst>
              <a:ext uri="{FF2B5EF4-FFF2-40B4-BE49-F238E27FC236}">
                <a16:creationId xmlns:a16="http://schemas.microsoft.com/office/drawing/2014/main" id="{408BEF5F-00BC-5BA7-C0E2-94A5C1FC0D29}"/>
              </a:ext>
            </a:extLst>
          </p:cNvPr>
          <p:cNvSpPr>
            <a:spLocks noGrp="1"/>
          </p:cNvSpPr>
          <p:nvPr>
            <p:ph type="title"/>
          </p:nvPr>
        </p:nvSpPr>
        <p:spPr/>
        <p:txBody>
          <a:bodyPr/>
          <a:lstStyle/>
          <a:p>
            <a:r>
              <a:rPr lang="en-US" b="1" dirty="0"/>
              <a:t>About us</a:t>
            </a:r>
          </a:p>
        </p:txBody>
      </p:sp>
      <p:sp>
        <p:nvSpPr>
          <p:cNvPr id="2" name="Slide Number Placeholder 1">
            <a:extLst>
              <a:ext uri="{FF2B5EF4-FFF2-40B4-BE49-F238E27FC236}">
                <a16:creationId xmlns:a16="http://schemas.microsoft.com/office/drawing/2014/main" id="{DA128192-0728-892D-258C-A8F14C65D606}"/>
              </a:ext>
            </a:extLst>
          </p:cNvPr>
          <p:cNvSpPr>
            <a:spLocks noGrp="1"/>
          </p:cNvSpPr>
          <p:nvPr>
            <p:ph type="sldNum" sz="quarter" idx="4"/>
          </p:nvPr>
        </p:nvSpPr>
        <p:spPr/>
        <p:txBody>
          <a:bodyPr/>
          <a:lstStyle/>
          <a:p>
            <a:fld id="{C3DB2ADC-AF19-4574-8C10-79B5B04FCA27}" type="slidenum">
              <a:rPr lang="en-US" smtClean="0"/>
              <a:pPr/>
              <a:t>2</a:t>
            </a:fld>
            <a:endParaRPr lang="en-US" dirty="0"/>
          </a:p>
        </p:txBody>
      </p:sp>
      <p:sp>
        <p:nvSpPr>
          <p:cNvPr id="6" name="TextBox 5"/>
          <p:cNvSpPr txBox="1"/>
          <p:nvPr/>
        </p:nvSpPr>
        <p:spPr>
          <a:xfrm>
            <a:off x="5729292" y="1177428"/>
            <a:ext cx="4624666" cy="2062103"/>
          </a:xfrm>
          <a:prstGeom prst="rect">
            <a:avLst/>
          </a:prstGeom>
          <a:noFill/>
        </p:spPr>
        <p:txBody>
          <a:bodyPr wrap="square" rtlCol="0">
            <a:spAutoFit/>
          </a:bodyPr>
          <a:lstStyle/>
          <a:p>
            <a:pPr algn="just"/>
            <a:endParaRPr lang="en-US" sz="1600" dirty="0">
              <a:solidFill>
                <a:schemeClr val="bg1"/>
              </a:solidFill>
            </a:endParaRPr>
          </a:p>
          <a:p>
            <a:pPr algn="just"/>
            <a:r>
              <a:rPr lang="en-US" sz="1400" dirty="0">
                <a:solidFill>
                  <a:schemeClr val="bg1"/>
                </a:solidFill>
              </a:rPr>
              <a:t>ZÓÓSH Performer was inspired by </a:t>
            </a:r>
            <a:r>
              <a:rPr lang="en-US" sz="1400" dirty="0" err="1">
                <a:solidFill>
                  <a:schemeClr val="bg1"/>
                </a:solidFill>
              </a:rPr>
              <a:t>Kwamandla</a:t>
            </a:r>
            <a:r>
              <a:rPr lang="en-US" sz="1400" dirty="0">
                <a:solidFill>
                  <a:schemeClr val="bg1"/>
                </a:solidFill>
              </a:rPr>
              <a:t>, a trusted South African service dog training organization with over 35 years of experience in developing disciplined, high-performance working dogs. Through their deep understanding of canine performance, </a:t>
            </a:r>
            <a:r>
              <a:rPr lang="en-US" sz="1400" dirty="0" err="1">
                <a:solidFill>
                  <a:schemeClr val="bg1"/>
                </a:solidFill>
              </a:rPr>
              <a:t>Kwamandla</a:t>
            </a:r>
            <a:r>
              <a:rPr lang="en-US" sz="1400" dirty="0">
                <a:solidFill>
                  <a:schemeClr val="bg1"/>
                </a:solidFill>
              </a:rPr>
              <a:t> recognized a critical need for a balanced and nutritious diet to support the rigorous physical and mental demands placed on working and athletic dogs. </a:t>
            </a:r>
          </a:p>
        </p:txBody>
      </p:sp>
      <p:pic>
        <p:nvPicPr>
          <p:cNvPr id="7" name="Picture 6"/>
          <p:cNvPicPr>
            <a:picLocks noChangeAspect="1"/>
          </p:cNvPicPr>
          <p:nvPr/>
        </p:nvPicPr>
        <p:blipFill>
          <a:blip r:embed="rId3"/>
          <a:stretch>
            <a:fillRect/>
          </a:stretch>
        </p:blipFill>
        <p:spPr>
          <a:xfrm>
            <a:off x="10397067" y="1541222"/>
            <a:ext cx="1571844" cy="1581371"/>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9" name="Rectangle 8"/>
          <p:cNvSpPr/>
          <p:nvPr/>
        </p:nvSpPr>
        <p:spPr>
          <a:xfrm>
            <a:off x="5729292" y="3390773"/>
            <a:ext cx="4710884" cy="2031325"/>
          </a:xfrm>
          <a:prstGeom prst="rect">
            <a:avLst/>
          </a:prstGeom>
        </p:spPr>
        <p:txBody>
          <a:bodyPr wrap="square">
            <a:spAutoFit/>
          </a:bodyPr>
          <a:lstStyle/>
          <a:p>
            <a:pPr algn="just"/>
            <a:r>
              <a:rPr lang="en-US" sz="1400" dirty="0">
                <a:solidFill>
                  <a:schemeClr val="bg1"/>
                </a:solidFill>
              </a:rPr>
              <a:t>Nutritionhub (Pty) Ltd, is a nutritional consultancy dedicated to providing trusted technical support and innovative, sustainable solutions in the pet food and animal nutrition sector. </a:t>
            </a:r>
          </a:p>
          <a:p>
            <a:pPr algn="just"/>
            <a:endParaRPr lang="en-US" sz="1400" dirty="0">
              <a:solidFill>
                <a:schemeClr val="bg1"/>
              </a:solidFill>
            </a:endParaRPr>
          </a:p>
          <a:p>
            <a:pPr algn="just"/>
            <a:r>
              <a:rPr lang="en-US" sz="1400" dirty="0">
                <a:solidFill>
                  <a:schemeClr val="bg1"/>
                </a:solidFill>
              </a:rPr>
              <a:t>Together with </a:t>
            </a:r>
            <a:r>
              <a:rPr lang="en-US" sz="1400" dirty="0" err="1">
                <a:solidFill>
                  <a:schemeClr val="bg1"/>
                </a:solidFill>
              </a:rPr>
              <a:t>Kwamandla</a:t>
            </a:r>
            <a:r>
              <a:rPr lang="en-US" sz="1400" dirty="0">
                <a:solidFill>
                  <a:schemeClr val="bg1"/>
                </a:solidFill>
              </a:rPr>
              <a:t>  laid the foundation for ZÓÓSH Performer — a premium, scientifically formulated diet designed to support optimal health and performance in companion animals.</a:t>
            </a:r>
          </a:p>
        </p:txBody>
      </p:sp>
      <p:pic>
        <p:nvPicPr>
          <p:cNvPr id="11" name="Picture 10"/>
          <p:cNvPicPr>
            <a:picLocks noChangeAspect="1"/>
          </p:cNvPicPr>
          <p:nvPr/>
        </p:nvPicPr>
        <p:blipFill>
          <a:blip r:embed="rId4"/>
          <a:stretch>
            <a:fillRect/>
          </a:stretch>
        </p:blipFill>
        <p:spPr>
          <a:xfrm>
            <a:off x="10479756" y="3627588"/>
            <a:ext cx="1631379" cy="409538"/>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5" name="Rectangle: Rounded Corners 4">
            <a:extLst>
              <a:ext uri="{FF2B5EF4-FFF2-40B4-BE49-F238E27FC236}">
                <a16:creationId xmlns:a16="http://schemas.microsoft.com/office/drawing/2014/main" id="{9054C5E9-A6F6-9E43-0627-CB0E6DCF375F}"/>
              </a:ext>
            </a:extLst>
          </p:cNvPr>
          <p:cNvSpPr/>
          <p:nvPr/>
        </p:nvSpPr>
        <p:spPr>
          <a:xfrm>
            <a:off x="136554" y="1019730"/>
            <a:ext cx="5605318" cy="4439601"/>
          </a:xfrm>
          <a:prstGeom prst="roundRect">
            <a:avLst/>
          </a:prstGeom>
          <a:solidFill>
            <a:srgbClr val="ACCE3A"/>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ZA"/>
          </a:p>
        </p:txBody>
      </p:sp>
      <p:pic>
        <p:nvPicPr>
          <p:cNvPr id="8" name="Picture 7"/>
          <p:cNvPicPr>
            <a:picLocks noChangeAspect="1"/>
          </p:cNvPicPr>
          <p:nvPr/>
        </p:nvPicPr>
        <p:blipFill>
          <a:blip r:embed="rId5"/>
          <a:stretch>
            <a:fillRect/>
          </a:stretch>
        </p:blipFill>
        <p:spPr>
          <a:xfrm>
            <a:off x="449089" y="1474540"/>
            <a:ext cx="4980249" cy="3296106"/>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91881714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a:extLst>
            <a:ext uri="{FF2B5EF4-FFF2-40B4-BE49-F238E27FC236}">
              <a16:creationId xmlns:a16="http://schemas.microsoft.com/office/drawing/2014/main" id="{DB910EAF-013B-1C34-5703-3F070BFB3790}"/>
            </a:ext>
          </a:extLst>
        </p:cNvPr>
        <p:cNvGrpSpPr/>
        <p:nvPr/>
      </p:nvGrpSpPr>
      <p:grpSpPr>
        <a:xfrm>
          <a:off x="0" y="0"/>
          <a:ext cx="0" cy="0"/>
          <a:chOff x="0" y="0"/>
          <a:chExt cx="0" cy="0"/>
        </a:xfrm>
      </p:grpSpPr>
      <p:cxnSp>
        <p:nvCxnSpPr>
          <p:cNvPr id="14" name="Straight Connector 13">
            <a:extLst>
              <a:ext uri="{FF2B5EF4-FFF2-40B4-BE49-F238E27FC236}">
                <a16:creationId xmlns:a16="http://schemas.microsoft.com/office/drawing/2014/main" id="{58AC9F2F-B7D9-47F4-C5D4-FCAABDF1982D}"/>
              </a:ext>
            </a:extLst>
          </p:cNvPr>
          <p:cNvCxnSpPr/>
          <p:nvPr/>
        </p:nvCxnSpPr>
        <p:spPr>
          <a:xfrm>
            <a:off x="7063273" y="5827536"/>
            <a:ext cx="4529271" cy="0"/>
          </a:xfrm>
          <a:prstGeom prst="line">
            <a:avLst/>
          </a:prstGeom>
          <a:ln w="57150">
            <a:solidFill>
              <a:srgbClr val="C1D950"/>
            </a:solidFill>
          </a:ln>
        </p:spPr>
        <p:style>
          <a:lnRef idx="1">
            <a:schemeClr val="accent1"/>
          </a:lnRef>
          <a:fillRef idx="0">
            <a:schemeClr val="accent1"/>
          </a:fillRef>
          <a:effectRef idx="0">
            <a:schemeClr val="accent1"/>
          </a:effectRef>
          <a:fontRef idx="minor">
            <a:schemeClr val="tx1"/>
          </a:fontRef>
        </p:style>
      </p:cxnSp>
      <p:sp>
        <p:nvSpPr>
          <p:cNvPr id="16" name="Oval 15">
            <a:extLst>
              <a:ext uri="{FF2B5EF4-FFF2-40B4-BE49-F238E27FC236}">
                <a16:creationId xmlns:a16="http://schemas.microsoft.com/office/drawing/2014/main" id="{F712AA30-2B13-764B-FD2E-E1028F444526}"/>
              </a:ext>
            </a:extLst>
          </p:cNvPr>
          <p:cNvSpPr/>
          <p:nvPr/>
        </p:nvSpPr>
        <p:spPr>
          <a:xfrm>
            <a:off x="9380501" y="5619175"/>
            <a:ext cx="494270" cy="444843"/>
          </a:xfrm>
          <a:prstGeom prst="ellipse">
            <a:avLst/>
          </a:prstGeom>
          <a:solidFill>
            <a:srgbClr val="C1D950"/>
          </a:solidFill>
          <a:ln>
            <a:solidFill>
              <a:srgbClr val="C1D9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17" name="Oval 16">
            <a:extLst>
              <a:ext uri="{FF2B5EF4-FFF2-40B4-BE49-F238E27FC236}">
                <a16:creationId xmlns:a16="http://schemas.microsoft.com/office/drawing/2014/main" id="{E7979405-3AE3-A9B5-8670-3EB0701B30EF}"/>
              </a:ext>
            </a:extLst>
          </p:cNvPr>
          <p:cNvSpPr/>
          <p:nvPr/>
        </p:nvSpPr>
        <p:spPr>
          <a:xfrm>
            <a:off x="11590748" y="5583788"/>
            <a:ext cx="494270" cy="444843"/>
          </a:xfrm>
          <a:prstGeom prst="ellipse">
            <a:avLst/>
          </a:prstGeom>
          <a:solidFill>
            <a:srgbClr val="C1D950"/>
          </a:solidFill>
          <a:ln>
            <a:solidFill>
              <a:srgbClr val="C1D9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22" name="Title 12">
            <a:extLst>
              <a:ext uri="{FF2B5EF4-FFF2-40B4-BE49-F238E27FC236}">
                <a16:creationId xmlns:a16="http://schemas.microsoft.com/office/drawing/2014/main" id="{519EDF5B-B2B7-B6EF-7716-005E26803EF3}"/>
              </a:ext>
            </a:extLst>
          </p:cNvPr>
          <p:cNvSpPr txBox="1">
            <a:spLocks/>
          </p:cNvSpPr>
          <p:nvPr/>
        </p:nvSpPr>
        <p:spPr>
          <a:xfrm>
            <a:off x="46809" y="99001"/>
            <a:ext cx="5854182" cy="804676"/>
          </a:xfrm>
          <a:prstGeom prst="rect">
            <a:avLst/>
          </a:prstGeom>
        </p:spPr>
        <p:txBody>
          <a:bodyPr vert="horz" lIns="91440" tIns="45720" rIns="91440" bIns="45720" rtlCol="0" anchor="b">
            <a:normAutofit fontScale="97500"/>
          </a:bodyPr>
          <a:lstStyle>
            <a:lvl1pPr algn="l" defTabSz="914400" rtl="0" eaLnBrk="1" latinLnBrk="0" hangingPunct="1">
              <a:lnSpc>
                <a:spcPct val="100000"/>
              </a:lnSpc>
              <a:spcBef>
                <a:spcPct val="0"/>
              </a:spcBef>
              <a:buNone/>
              <a:defRPr sz="3200" kern="1200" cap="all" spc="30" baseline="0">
                <a:solidFill>
                  <a:schemeClr val="tx1"/>
                </a:solidFill>
                <a:latin typeface="+mj-lt"/>
                <a:ea typeface="+mj-ea"/>
                <a:cs typeface="+mj-cs"/>
              </a:defRPr>
            </a:lvl1pPr>
          </a:lstStyle>
          <a:p>
            <a:r>
              <a:rPr lang="en-US" sz="1600" b="1" dirty="0">
                <a:solidFill>
                  <a:schemeClr val="bg1"/>
                </a:solidFill>
                <a:latin typeface="+mn-lt"/>
              </a:rPr>
              <a:t>The nutrition essence</a:t>
            </a:r>
            <a:br>
              <a:rPr lang="en-US" sz="2800" b="1" dirty="0">
                <a:solidFill>
                  <a:srgbClr val="92D050"/>
                </a:solidFill>
                <a:latin typeface="+mn-lt"/>
              </a:rPr>
            </a:br>
            <a:r>
              <a:rPr lang="en-US" sz="2800" b="1" dirty="0">
                <a:solidFill>
                  <a:srgbClr val="92D050"/>
                </a:solidFill>
                <a:latin typeface="+mn-lt"/>
              </a:rPr>
              <a:t>SCIENTIFICALLY FORMULATED</a:t>
            </a:r>
          </a:p>
        </p:txBody>
      </p:sp>
      <p:sp>
        <p:nvSpPr>
          <p:cNvPr id="26" name="Oval 25">
            <a:extLst>
              <a:ext uri="{FF2B5EF4-FFF2-40B4-BE49-F238E27FC236}">
                <a16:creationId xmlns:a16="http://schemas.microsoft.com/office/drawing/2014/main" id="{F712AA30-2B13-764B-FD2E-E1028F444526}"/>
              </a:ext>
            </a:extLst>
          </p:cNvPr>
          <p:cNvSpPr/>
          <p:nvPr/>
        </p:nvSpPr>
        <p:spPr>
          <a:xfrm>
            <a:off x="7020640" y="5619175"/>
            <a:ext cx="494270" cy="444843"/>
          </a:xfrm>
          <a:prstGeom prst="ellipse">
            <a:avLst/>
          </a:prstGeom>
          <a:solidFill>
            <a:srgbClr val="C1D950"/>
          </a:solidFill>
          <a:ln>
            <a:solidFill>
              <a:srgbClr val="C1D9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27" name="TextBox 26">
            <a:extLst>
              <a:ext uri="{FF2B5EF4-FFF2-40B4-BE49-F238E27FC236}">
                <a16:creationId xmlns:a16="http://schemas.microsoft.com/office/drawing/2014/main" id="{C42181BB-379F-122E-84E0-1B7C60D5F0F7}"/>
              </a:ext>
            </a:extLst>
          </p:cNvPr>
          <p:cNvSpPr txBox="1"/>
          <p:nvPr/>
        </p:nvSpPr>
        <p:spPr>
          <a:xfrm>
            <a:off x="9393869" y="5739358"/>
            <a:ext cx="583814" cy="276999"/>
          </a:xfrm>
          <a:prstGeom prst="rect">
            <a:avLst/>
          </a:prstGeom>
          <a:noFill/>
        </p:spPr>
        <p:txBody>
          <a:bodyPr wrap="none" rtlCol="0">
            <a:spAutoFit/>
          </a:bodyPr>
          <a:lstStyle/>
          <a:p>
            <a:r>
              <a:rPr lang="en-GB" sz="1200" dirty="0"/>
              <a:t>2024</a:t>
            </a:r>
            <a:r>
              <a:rPr lang="en-GB" sz="1200" dirty="0">
                <a:latin typeface="Abadi" panose="020B0604020104020204" pitchFamily="34" charset="0"/>
              </a:rPr>
              <a:t>4</a:t>
            </a:r>
            <a:endParaRPr lang="en-ZA" sz="1200" dirty="0">
              <a:latin typeface="Abadi" panose="020B0604020104020204" pitchFamily="34" charset="0"/>
            </a:endParaRPr>
          </a:p>
        </p:txBody>
      </p:sp>
      <p:sp>
        <p:nvSpPr>
          <p:cNvPr id="12" name="TextBox 11">
            <a:extLst>
              <a:ext uri="{FF2B5EF4-FFF2-40B4-BE49-F238E27FC236}">
                <a16:creationId xmlns:a16="http://schemas.microsoft.com/office/drawing/2014/main" id="{C42181BB-379F-122E-84E0-1B7C60D5F0F7}"/>
              </a:ext>
            </a:extLst>
          </p:cNvPr>
          <p:cNvSpPr txBox="1"/>
          <p:nvPr/>
        </p:nvSpPr>
        <p:spPr>
          <a:xfrm>
            <a:off x="11608186" y="5689036"/>
            <a:ext cx="583814" cy="276999"/>
          </a:xfrm>
          <a:prstGeom prst="rect">
            <a:avLst/>
          </a:prstGeom>
          <a:noFill/>
        </p:spPr>
        <p:txBody>
          <a:bodyPr wrap="none" rtlCol="0">
            <a:spAutoFit/>
          </a:bodyPr>
          <a:lstStyle/>
          <a:p>
            <a:r>
              <a:rPr lang="en-GB" sz="1200" dirty="0"/>
              <a:t>2025</a:t>
            </a:r>
            <a:r>
              <a:rPr lang="en-GB" sz="1200" dirty="0">
                <a:latin typeface="Abadi" panose="020B0604020104020204" pitchFamily="34" charset="0"/>
              </a:rPr>
              <a:t>4</a:t>
            </a:r>
            <a:endParaRPr lang="en-ZA" sz="1200" dirty="0">
              <a:latin typeface="Abadi" panose="020B0604020104020204" pitchFamily="34" charset="0"/>
            </a:endParaRPr>
          </a:p>
        </p:txBody>
      </p:sp>
      <p:pic>
        <p:nvPicPr>
          <p:cNvPr id="2" name="Picture 1"/>
          <p:cNvPicPr>
            <a:picLocks noChangeAspect="1"/>
          </p:cNvPicPr>
          <p:nvPr/>
        </p:nvPicPr>
        <p:blipFill rotWithShape="1">
          <a:blip r:embed="rId3"/>
          <a:srcRect l="7809" r="14168"/>
          <a:stretch/>
        </p:blipFill>
        <p:spPr>
          <a:xfrm>
            <a:off x="4933877" y="18661"/>
            <a:ext cx="7258123" cy="6843345"/>
          </a:xfrm>
          <a:prstGeom prst="rect">
            <a:avLst/>
          </a:prstGeom>
        </p:spPr>
      </p:pic>
      <p:sp>
        <p:nvSpPr>
          <p:cNvPr id="18" name="TextBox 17"/>
          <p:cNvSpPr txBox="1"/>
          <p:nvPr/>
        </p:nvSpPr>
        <p:spPr>
          <a:xfrm>
            <a:off x="84891" y="1237532"/>
            <a:ext cx="4669751" cy="5078313"/>
          </a:xfrm>
          <a:prstGeom prst="rect">
            <a:avLst/>
          </a:prstGeom>
          <a:noFill/>
        </p:spPr>
        <p:txBody>
          <a:bodyPr wrap="square" rtlCol="0">
            <a:spAutoFit/>
          </a:bodyPr>
          <a:lstStyle/>
          <a:p>
            <a:pPr algn="just"/>
            <a:endParaRPr lang="en-US" sz="1600" dirty="0">
              <a:solidFill>
                <a:schemeClr val="bg1"/>
              </a:solidFill>
            </a:endParaRPr>
          </a:p>
          <a:p>
            <a:pPr algn="just"/>
            <a:r>
              <a:rPr lang="en-US" sz="1400" dirty="0">
                <a:solidFill>
                  <a:schemeClr val="bg1"/>
                </a:solidFill>
              </a:rPr>
              <a:t>At </a:t>
            </a:r>
            <a:r>
              <a:rPr lang="en-US" sz="1400" dirty="0" err="1">
                <a:solidFill>
                  <a:schemeClr val="bg1"/>
                </a:solidFill>
              </a:rPr>
              <a:t>Kwamandla</a:t>
            </a:r>
            <a:r>
              <a:rPr lang="en-US" sz="1400" dirty="0">
                <a:solidFill>
                  <a:schemeClr val="bg1"/>
                </a:solidFill>
              </a:rPr>
              <a:t>, we are dedicated to the health and performance of working dogs. With over 35 years of experience in servicing dog training-covering disciplines from narcotic and explosive detection to security dogs (DH1 to DH5)- we recognized a critical need for a balanced and nutritious diet to support the rigorous demands placed on these remarkable animals. </a:t>
            </a:r>
          </a:p>
          <a:p>
            <a:pPr algn="just"/>
            <a:endParaRPr lang="en-US" sz="1400" dirty="0">
              <a:solidFill>
                <a:schemeClr val="bg1"/>
              </a:solidFill>
            </a:endParaRPr>
          </a:p>
          <a:p>
            <a:pPr algn="just"/>
            <a:r>
              <a:rPr lang="en-US" sz="1400" dirty="0">
                <a:solidFill>
                  <a:schemeClr val="bg1"/>
                </a:solidFill>
              </a:rPr>
              <a:t>Inspired by this insight, ZÓÓSH was created. Our dog food is scientifically formulated with high quality ingredients that provide essential nutrition, ensuring your canine companion receives the nourishment they need to thrive. We prioritize the vitality and cognitive performance of working dogs, helping them excel in their active lifestyles while promoting kennel hygiene during rest periods.</a:t>
            </a:r>
          </a:p>
          <a:p>
            <a:pPr algn="just"/>
            <a:endParaRPr lang="en-US" sz="1400" dirty="0">
              <a:solidFill>
                <a:schemeClr val="bg1"/>
              </a:solidFill>
            </a:endParaRPr>
          </a:p>
          <a:p>
            <a:pPr algn="just"/>
            <a:r>
              <a:rPr lang="en-US" sz="1400" dirty="0">
                <a:solidFill>
                  <a:schemeClr val="bg1"/>
                </a:solidFill>
              </a:rPr>
              <a:t>Our commitment extends beyond nutrition; we are passionate about supporting the well-being of all dogs. Just as we invest in their training and care. ZÓÓSH is here to ensure that your canine companion receive the best possible support. Together, let’s empower our dogs to achieve greatness</a:t>
            </a:r>
          </a:p>
        </p:txBody>
      </p:sp>
      <p:sp>
        <p:nvSpPr>
          <p:cNvPr id="4" name="Rectangle 3"/>
          <p:cNvSpPr/>
          <p:nvPr/>
        </p:nvSpPr>
        <p:spPr>
          <a:xfrm>
            <a:off x="5748202" y="6315845"/>
            <a:ext cx="7454613" cy="369332"/>
          </a:xfrm>
          <a:prstGeom prst="rect">
            <a:avLst/>
          </a:prstGeom>
        </p:spPr>
        <p:txBody>
          <a:bodyPr wrap="square">
            <a:spAutoFit/>
          </a:bodyPr>
          <a:lstStyle/>
          <a:p>
            <a:r>
              <a:rPr lang="en-US" b="1" i="1" dirty="0">
                <a:solidFill>
                  <a:schemeClr val="bg1"/>
                </a:solidFill>
              </a:rPr>
              <a:t>ZÓÓSH – Fueling Strength, Sharpening Minds, Empowering Dogs</a:t>
            </a:r>
          </a:p>
        </p:txBody>
      </p:sp>
    </p:spTree>
    <p:extLst>
      <p:ext uri="{BB962C8B-B14F-4D97-AF65-F5344CB8AC3E}">
        <p14:creationId xmlns:p14="http://schemas.microsoft.com/office/powerpoint/2010/main" val="201116589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a:extLst>
            <a:ext uri="{FF2B5EF4-FFF2-40B4-BE49-F238E27FC236}">
              <a16:creationId xmlns:a16="http://schemas.microsoft.com/office/drawing/2014/main" id="{D780AAED-5034-19E6-B969-E91412912B1F}"/>
            </a:ext>
          </a:extLst>
        </p:cNvPr>
        <p:cNvGrpSpPr/>
        <p:nvPr/>
      </p:nvGrpSpPr>
      <p:grpSpPr>
        <a:xfrm>
          <a:off x="0" y="0"/>
          <a:ext cx="0" cy="0"/>
          <a:chOff x="0" y="0"/>
          <a:chExt cx="0" cy="0"/>
        </a:xfrm>
      </p:grpSpPr>
      <p:sp>
        <p:nvSpPr>
          <p:cNvPr id="13" name="Title 12">
            <a:extLst>
              <a:ext uri="{FF2B5EF4-FFF2-40B4-BE49-F238E27FC236}">
                <a16:creationId xmlns:a16="http://schemas.microsoft.com/office/drawing/2014/main" id="{519EDF5B-B2B7-B6EF-7716-005E26803EF3}"/>
              </a:ext>
            </a:extLst>
          </p:cNvPr>
          <p:cNvSpPr>
            <a:spLocks noGrp="1"/>
          </p:cNvSpPr>
          <p:nvPr>
            <p:ph type="ctrTitle"/>
          </p:nvPr>
        </p:nvSpPr>
        <p:spPr>
          <a:xfrm>
            <a:off x="269148" y="182323"/>
            <a:ext cx="5854182" cy="1194935"/>
          </a:xfrm>
        </p:spPr>
        <p:txBody>
          <a:bodyPr>
            <a:normAutofit/>
          </a:bodyPr>
          <a:lstStyle/>
          <a:p>
            <a:r>
              <a:rPr lang="en-US" sz="1800" b="1" dirty="0">
                <a:solidFill>
                  <a:schemeClr val="bg1"/>
                </a:solidFill>
                <a:latin typeface="+mn-lt"/>
              </a:rPr>
              <a:t>COMPLETE &amp; BALANCED</a:t>
            </a:r>
            <a:br>
              <a:rPr lang="en-US" b="1" dirty="0">
                <a:solidFill>
                  <a:srgbClr val="92D050"/>
                </a:solidFill>
                <a:latin typeface="+mn-lt"/>
              </a:rPr>
            </a:br>
            <a:r>
              <a:rPr lang="en-US" b="1" dirty="0">
                <a:solidFill>
                  <a:srgbClr val="92D050"/>
                </a:solidFill>
                <a:latin typeface="+mn-lt"/>
              </a:rPr>
              <a:t>SCIENTIFICALLY FORMULATED</a:t>
            </a:r>
          </a:p>
        </p:txBody>
      </p:sp>
      <p:pic>
        <p:nvPicPr>
          <p:cNvPr id="5" name="Picture 4">
            <a:extLst>
              <a:ext uri="{FF2B5EF4-FFF2-40B4-BE49-F238E27FC236}">
                <a16:creationId xmlns:a16="http://schemas.microsoft.com/office/drawing/2014/main" id="{EF9D1ED1-6085-5B9A-2F33-3AC292A79073}"/>
              </a:ext>
            </a:extLst>
          </p:cNvPr>
          <p:cNvPicPr>
            <a:picLocks noChangeAspect="1"/>
          </p:cNvPicPr>
          <p:nvPr/>
        </p:nvPicPr>
        <p:blipFill>
          <a:blip r:embed="rId3"/>
          <a:stretch>
            <a:fillRect/>
          </a:stretch>
        </p:blipFill>
        <p:spPr>
          <a:xfrm>
            <a:off x="7063273" y="-9328"/>
            <a:ext cx="5128727" cy="6858000"/>
          </a:xfrm>
          <a:prstGeom prst="rect">
            <a:avLst/>
          </a:prstGeom>
        </p:spPr>
      </p:pic>
      <p:sp>
        <p:nvSpPr>
          <p:cNvPr id="2" name="Rectangle: Rounded Corners 1">
            <a:extLst>
              <a:ext uri="{FF2B5EF4-FFF2-40B4-BE49-F238E27FC236}">
                <a16:creationId xmlns:a16="http://schemas.microsoft.com/office/drawing/2014/main" id="{E03BEADD-1CC4-057E-C8A9-AF61135783FC}"/>
              </a:ext>
            </a:extLst>
          </p:cNvPr>
          <p:cNvSpPr/>
          <p:nvPr/>
        </p:nvSpPr>
        <p:spPr>
          <a:xfrm>
            <a:off x="613045" y="1844644"/>
            <a:ext cx="5839640" cy="3886741"/>
          </a:xfrm>
          <a:prstGeom prst="roundRect">
            <a:avLst>
              <a:gd name="adj" fmla="val 6098"/>
            </a:avLst>
          </a:prstGeom>
          <a:solidFill>
            <a:srgbClr val="C1D950"/>
          </a:solidFill>
          <a:ln w="57150">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ZA"/>
          </a:p>
        </p:txBody>
      </p:sp>
      <p:pic>
        <p:nvPicPr>
          <p:cNvPr id="7" name="Picture 6">
            <a:extLst>
              <a:ext uri="{FF2B5EF4-FFF2-40B4-BE49-F238E27FC236}">
                <a16:creationId xmlns:a16="http://schemas.microsoft.com/office/drawing/2014/main" id="{4003CEDE-78EA-3373-9A3E-F302358F2D10}"/>
              </a:ext>
            </a:extLst>
          </p:cNvPr>
          <p:cNvPicPr>
            <a:picLocks noChangeAspect="1"/>
          </p:cNvPicPr>
          <p:nvPr/>
        </p:nvPicPr>
        <p:blipFill>
          <a:blip r:embed="rId4"/>
          <a:stretch>
            <a:fillRect/>
          </a:stretch>
        </p:blipFill>
        <p:spPr>
          <a:xfrm>
            <a:off x="383768" y="2001795"/>
            <a:ext cx="2340588" cy="3501082"/>
          </a:xfrm>
          <a:prstGeom prst="rect">
            <a:avLst/>
          </a:prstGeom>
        </p:spPr>
      </p:pic>
      <p:sp>
        <p:nvSpPr>
          <p:cNvPr id="9" name="Rectangle 8">
            <a:extLst>
              <a:ext uri="{FF2B5EF4-FFF2-40B4-BE49-F238E27FC236}">
                <a16:creationId xmlns:a16="http://schemas.microsoft.com/office/drawing/2014/main" id="{FA3D7798-943F-D85E-A8E5-D70D055501FB}"/>
              </a:ext>
            </a:extLst>
          </p:cNvPr>
          <p:cNvSpPr/>
          <p:nvPr/>
        </p:nvSpPr>
        <p:spPr>
          <a:xfrm>
            <a:off x="7359630" y="4995192"/>
            <a:ext cx="4448602" cy="1200329"/>
          </a:xfrm>
          <a:prstGeom prst="rect">
            <a:avLst/>
          </a:prstGeom>
        </p:spPr>
        <p:txBody>
          <a:bodyPr wrap="square">
            <a:spAutoFit/>
          </a:bodyPr>
          <a:lstStyle/>
          <a:p>
            <a:pPr algn="ctr"/>
            <a:r>
              <a:rPr lang="en-US" i="1" dirty="0">
                <a:solidFill>
                  <a:schemeClr val="bg1"/>
                </a:solidFill>
              </a:rPr>
              <a:t>Formulated with precision to deliver a complete and balanced profile of essential nutrients, supporting overall wellbeing and peak performance</a:t>
            </a:r>
          </a:p>
        </p:txBody>
      </p:sp>
      <p:sp>
        <p:nvSpPr>
          <p:cNvPr id="10" name="Rectangle 9">
            <a:extLst>
              <a:ext uri="{FF2B5EF4-FFF2-40B4-BE49-F238E27FC236}">
                <a16:creationId xmlns:a16="http://schemas.microsoft.com/office/drawing/2014/main" id="{E66577BD-2281-F561-5EDB-2918DFB1BBA6}"/>
              </a:ext>
            </a:extLst>
          </p:cNvPr>
          <p:cNvSpPr/>
          <p:nvPr/>
        </p:nvSpPr>
        <p:spPr>
          <a:xfrm>
            <a:off x="2878477" y="4533527"/>
            <a:ext cx="3420086" cy="646331"/>
          </a:xfrm>
          <a:prstGeom prst="rect">
            <a:avLst/>
          </a:prstGeom>
        </p:spPr>
        <p:txBody>
          <a:bodyPr wrap="square">
            <a:spAutoFit/>
          </a:bodyPr>
          <a:lstStyle/>
          <a:p>
            <a:r>
              <a:rPr lang="en-US" dirty="0"/>
              <a:t>Supports high energy demands of active and working dogs</a:t>
            </a:r>
          </a:p>
        </p:txBody>
      </p:sp>
      <p:sp>
        <p:nvSpPr>
          <p:cNvPr id="11" name="Rectangle 10">
            <a:extLst>
              <a:ext uri="{FF2B5EF4-FFF2-40B4-BE49-F238E27FC236}">
                <a16:creationId xmlns:a16="http://schemas.microsoft.com/office/drawing/2014/main" id="{EF0A7C74-2674-AF28-2322-A88F9B74EB3C}"/>
              </a:ext>
            </a:extLst>
          </p:cNvPr>
          <p:cNvSpPr/>
          <p:nvPr/>
        </p:nvSpPr>
        <p:spPr>
          <a:xfrm>
            <a:off x="2873916" y="2361167"/>
            <a:ext cx="3369276" cy="646331"/>
          </a:xfrm>
          <a:prstGeom prst="rect">
            <a:avLst/>
          </a:prstGeom>
        </p:spPr>
        <p:txBody>
          <a:bodyPr wrap="square">
            <a:spAutoFit/>
          </a:bodyPr>
          <a:lstStyle/>
          <a:p>
            <a:r>
              <a:rPr lang="en-US" dirty="0"/>
              <a:t>Supports lean muscle development and maintenance</a:t>
            </a:r>
          </a:p>
        </p:txBody>
      </p:sp>
      <p:sp>
        <p:nvSpPr>
          <p:cNvPr id="12" name="Rectangle 11">
            <a:extLst>
              <a:ext uri="{FF2B5EF4-FFF2-40B4-BE49-F238E27FC236}">
                <a16:creationId xmlns:a16="http://schemas.microsoft.com/office/drawing/2014/main" id="{1EC7B38E-B424-08E5-C601-046B50882638}"/>
              </a:ext>
            </a:extLst>
          </p:cNvPr>
          <p:cNvSpPr/>
          <p:nvPr/>
        </p:nvSpPr>
        <p:spPr>
          <a:xfrm>
            <a:off x="2858957" y="3369590"/>
            <a:ext cx="3593728" cy="923330"/>
          </a:xfrm>
          <a:prstGeom prst="rect">
            <a:avLst/>
          </a:prstGeom>
        </p:spPr>
        <p:txBody>
          <a:bodyPr wrap="square">
            <a:spAutoFit/>
          </a:bodyPr>
          <a:lstStyle/>
          <a:p>
            <a:r>
              <a:rPr lang="en-US" dirty="0"/>
              <a:t>Fuel sustained activity and promote optimal body condition in active dogs</a:t>
            </a:r>
          </a:p>
        </p:txBody>
      </p:sp>
      <p:pic>
        <p:nvPicPr>
          <p:cNvPr id="14" name="Picture 13">
            <a:extLst>
              <a:ext uri="{FF2B5EF4-FFF2-40B4-BE49-F238E27FC236}">
                <a16:creationId xmlns:a16="http://schemas.microsoft.com/office/drawing/2014/main" id="{4E5239B0-A903-B1D7-0895-AB5E3C7B939F}"/>
              </a:ext>
            </a:extLst>
          </p:cNvPr>
          <p:cNvPicPr>
            <a:picLocks noChangeAspect="1"/>
          </p:cNvPicPr>
          <p:nvPr/>
        </p:nvPicPr>
        <p:blipFill rotWithShape="1">
          <a:blip r:embed="rId5"/>
          <a:srcRect l="6122" t="17604" r="86191" b="49441"/>
          <a:stretch/>
        </p:blipFill>
        <p:spPr>
          <a:xfrm rot="16200000">
            <a:off x="350714" y="6114614"/>
            <a:ext cx="244411" cy="693469"/>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15" name="TextBox 14"/>
          <p:cNvSpPr txBox="1"/>
          <p:nvPr/>
        </p:nvSpPr>
        <p:spPr>
          <a:xfrm>
            <a:off x="799890" y="6273374"/>
            <a:ext cx="9708046" cy="400110"/>
          </a:xfrm>
          <a:prstGeom prst="rect">
            <a:avLst/>
          </a:prstGeom>
          <a:noFill/>
        </p:spPr>
        <p:txBody>
          <a:bodyPr wrap="square" rtlCol="0">
            <a:spAutoFit/>
          </a:bodyPr>
          <a:lstStyle/>
          <a:p>
            <a:r>
              <a:rPr lang="en-US" sz="2000" dirty="0">
                <a:solidFill>
                  <a:srgbClr val="92D050"/>
                </a:solidFill>
                <a:latin typeface="Brush Script MT" panose="03060802040406070304" pitchFamily="66" charset="0"/>
              </a:rPr>
              <a:t>The working dog’s daily balance</a:t>
            </a:r>
          </a:p>
        </p:txBody>
      </p:sp>
      <p:pic>
        <p:nvPicPr>
          <p:cNvPr id="16" name="Picture 15"/>
          <p:cNvPicPr>
            <a:picLocks noChangeAspect="1"/>
          </p:cNvPicPr>
          <p:nvPr/>
        </p:nvPicPr>
        <p:blipFill>
          <a:blip r:embed="rId6"/>
          <a:stretch>
            <a:fillRect/>
          </a:stretch>
        </p:blipFill>
        <p:spPr>
          <a:xfrm>
            <a:off x="712037" y="2706758"/>
            <a:ext cx="1684050" cy="425265"/>
          </a:xfrm>
          <a:prstGeom prst="rect">
            <a:avLst/>
          </a:prstGeom>
        </p:spPr>
      </p:pic>
    </p:spTree>
    <p:extLst>
      <p:ext uri="{BB962C8B-B14F-4D97-AF65-F5344CB8AC3E}">
        <p14:creationId xmlns:p14="http://schemas.microsoft.com/office/powerpoint/2010/main" val="57039717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13" name="Title 12">
            <a:extLst>
              <a:ext uri="{FF2B5EF4-FFF2-40B4-BE49-F238E27FC236}">
                <a16:creationId xmlns:a16="http://schemas.microsoft.com/office/drawing/2014/main" id="{2BF5439E-A994-3EE5-80B8-64D8C5A922E8}"/>
              </a:ext>
            </a:extLst>
          </p:cNvPr>
          <p:cNvSpPr>
            <a:spLocks noGrp="1"/>
          </p:cNvSpPr>
          <p:nvPr>
            <p:ph type="ctrTitle"/>
          </p:nvPr>
        </p:nvSpPr>
        <p:spPr>
          <a:xfrm>
            <a:off x="276729" y="262393"/>
            <a:ext cx="5854182" cy="1194935"/>
          </a:xfrm>
        </p:spPr>
        <p:txBody>
          <a:bodyPr>
            <a:normAutofit/>
          </a:bodyPr>
          <a:lstStyle/>
          <a:p>
            <a:br>
              <a:rPr lang="en-US" b="1" dirty="0">
                <a:solidFill>
                  <a:srgbClr val="92D050"/>
                </a:solidFill>
                <a:latin typeface="+mn-lt"/>
              </a:rPr>
            </a:br>
            <a:r>
              <a:rPr lang="en-US" b="1" dirty="0">
                <a:solidFill>
                  <a:srgbClr val="92D050"/>
                </a:solidFill>
                <a:latin typeface="+mn-lt"/>
              </a:rPr>
              <a:t>UNIQUE FUNCTIONAL BENEFITS </a:t>
            </a:r>
          </a:p>
        </p:txBody>
      </p:sp>
      <p:pic>
        <p:nvPicPr>
          <p:cNvPr id="4" name="Picture 3"/>
          <p:cNvPicPr>
            <a:picLocks noChangeAspect="1"/>
          </p:cNvPicPr>
          <p:nvPr/>
        </p:nvPicPr>
        <p:blipFill>
          <a:blip r:embed="rId3">
            <a:extLst>
              <a:ext uri="{BEBA8EAE-BF5A-486C-A8C5-ECC9F3942E4B}">
                <a14:imgProps xmlns:a14="http://schemas.microsoft.com/office/drawing/2010/main">
                  <a14:imgLayer r:embed="rId4">
                    <a14:imgEffect>
                      <a14:backgroundRemoval t="3186" b="94608" l="3589" r="96248">
                        <a14:foregroundMark x1="64437" y1="28922" x2="54160" y2="34314"/>
                        <a14:foregroundMark x1="54160" y1="34314" x2="64927" y2="67402"/>
                        <a14:foregroundMark x1="64927" y1="67402" x2="66884" y2="40441"/>
                        <a14:foregroundMark x1="66884" y1="40441" x2="54976" y2="27696"/>
                        <a14:foregroundMark x1="54976" y1="27696" x2="53018" y2="31127"/>
                        <a14:foregroundMark x1="41272" y1="21814" x2="32626" y2="36029"/>
                        <a14:foregroundMark x1="32626" y1="36029" x2="45514" y2="77696"/>
                        <a14:foregroundMark x1="45514" y1="77696" x2="66884" y2="62255"/>
                        <a14:foregroundMark x1="66884" y1="62255" x2="46656" y2="28676"/>
                        <a14:foregroundMark x1="46656" y1="28676" x2="28874" y2="39706"/>
                        <a14:foregroundMark x1="28874" y1="39706" x2="27732" y2="47794"/>
                        <a14:foregroundMark x1="5383" y1="12990" x2="5220" y2="34069"/>
                        <a14:foregroundMark x1="5220" y1="34069" x2="20718" y2="72059"/>
                        <a14:foregroundMark x1="20718" y1="72059" x2="53018" y2="85539"/>
                        <a14:foregroundMark x1="53018" y1="85539" x2="69984" y2="84314"/>
                        <a14:foregroundMark x1="69984" y1="84314" x2="82708" y2="64706"/>
                        <a14:foregroundMark x1="82708" y1="64706" x2="85481" y2="29167"/>
                        <a14:foregroundMark x1="85481" y1="29167" x2="62480" y2="8824"/>
                        <a14:foregroundMark x1="62480" y1="8824" x2="31321" y2="6618"/>
                        <a14:foregroundMark x1="31321" y1="6618" x2="10767" y2="16667"/>
                        <a14:foregroundMark x1="10767" y1="16667" x2="7178" y2="22059"/>
                        <a14:foregroundMark x1="93148" y1="9559" x2="93148" y2="9559"/>
                        <a14:foregroundMark x1="94943" y1="32108" x2="94943" y2="32108"/>
                        <a14:foregroundMark x1="88581" y1="59314" x2="88581" y2="59314"/>
                        <a14:foregroundMark x1="93964" y1="74020" x2="93964" y2="74020"/>
                        <a14:foregroundMark x1="93964" y1="74020" x2="93964" y2="74020"/>
                        <a14:foregroundMark x1="93964" y1="74020" x2="93964" y2="73529"/>
                        <a14:foregroundMark x1="94617" y1="59314" x2="94617" y2="56618"/>
                        <a14:foregroundMark x1="94290" y1="47059" x2="94290" y2="47059"/>
                        <a14:foregroundMark x1="97227" y1="20343" x2="91191" y2="51961"/>
                        <a14:foregroundMark x1="91191" y1="51961" x2="92333" y2="73039"/>
                        <a14:foregroundMark x1="92333" y1="73039" x2="87928" y2="84804"/>
                        <a14:foregroundMark x1="87928" y1="84804" x2="27080" y2="88725"/>
                        <a14:foregroundMark x1="27080" y1="88725" x2="17455" y2="86765"/>
                        <a14:foregroundMark x1="17455" y1="86765" x2="11093" y2="71569"/>
                        <a14:foregroundMark x1="11093" y1="71569" x2="6362" y2="19608"/>
                        <a14:foregroundMark x1="6362" y1="19608" x2="23980" y2="4902"/>
                        <a14:foregroundMark x1="23980" y1="4902" x2="38336" y2="980"/>
                        <a14:foregroundMark x1="38336" y1="980" x2="76020" y2="12745"/>
                        <a14:foregroundMark x1="76020" y1="12745" x2="88581" y2="19853"/>
                        <a14:foregroundMark x1="88581" y1="19853" x2="96411" y2="29167"/>
                        <a14:foregroundMark x1="94617" y1="3676" x2="94617" y2="3676"/>
                        <a14:foregroundMark x1="3752" y1="26471" x2="3752" y2="26471"/>
                        <a14:foregroundMark x1="7504" y1="89461" x2="7504" y2="89461"/>
                        <a14:foregroundMark x1="24470" y1="94608" x2="24470" y2="94608"/>
                      </a14:backgroundRemoval>
                    </a14:imgEffect>
                  </a14:imgLayer>
                </a14:imgProps>
              </a:ext>
            </a:extLst>
          </a:blip>
          <a:stretch>
            <a:fillRect/>
          </a:stretch>
        </p:blipFill>
        <p:spPr>
          <a:xfrm>
            <a:off x="309829" y="1663240"/>
            <a:ext cx="5787981" cy="3852359"/>
          </a:xfrm>
          <a:prstGeom prst="rect">
            <a:avLst/>
          </a:prstGeom>
        </p:spPr>
      </p:pic>
      <p:pic>
        <p:nvPicPr>
          <p:cNvPr id="5" name="Picture 4"/>
          <p:cNvPicPr>
            <a:picLocks noChangeAspect="1"/>
          </p:cNvPicPr>
          <p:nvPr/>
        </p:nvPicPr>
        <p:blipFill>
          <a:blip r:embed="rId5"/>
          <a:stretch>
            <a:fillRect/>
          </a:stretch>
        </p:blipFill>
        <p:spPr>
          <a:xfrm>
            <a:off x="7063273" y="-9328"/>
            <a:ext cx="5128727" cy="6858000"/>
          </a:xfrm>
          <a:prstGeom prst="rect">
            <a:avLst/>
          </a:prstGeom>
        </p:spPr>
      </p:pic>
      <p:sp>
        <p:nvSpPr>
          <p:cNvPr id="7" name="Rectangle 6">
            <a:extLst>
              <a:ext uri="{FF2B5EF4-FFF2-40B4-BE49-F238E27FC236}">
                <a16:creationId xmlns:a16="http://schemas.microsoft.com/office/drawing/2014/main" id="{D4843C84-5177-F5FF-FF97-14128334321B}"/>
              </a:ext>
            </a:extLst>
          </p:cNvPr>
          <p:cNvSpPr/>
          <p:nvPr/>
        </p:nvSpPr>
        <p:spPr>
          <a:xfrm>
            <a:off x="7359630" y="4995192"/>
            <a:ext cx="4448602" cy="646331"/>
          </a:xfrm>
          <a:prstGeom prst="rect">
            <a:avLst/>
          </a:prstGeom>
        </p:spPr>
        <p:txBody>
          <a:bodyPr wrap="square">
            <a:spAutoFit/>
          </a:bodyPr>
          <a:lstStyle/>
          <a:p>
            <a:pPr algn="ctr"/>
            <a:r>
              <a:rPr lang="en-US" i="1" dirty="0">
                <a:solidFill>
                  <a:schemeClr val="bg1"/>
                </a:solidFill>
              </a:rPr>
              <a:t>Adding health –supporting benefits, beyond nutritional balance or fortification</a:t>
            </a:r>
          </a:p>
        </p:txBody>
      </p:sp>
      <p:pic>
        <p:nvPicPr>
          <p:cNvPr id="9" name="Picture 8">
            <a:extLst>
              <a:ext uri="{FF2B5EF4-FFF2-40B4-BE49-F238E27FC236}">
                <a16:creationId xmlns:a16="http://schemas.microsoft.com/office/drawing/2014/main" id="{4E5239B0-A903-B1D7-0895-AB5E3C7B939F}"/>
              </a:ext>
            </a:extLst>
          </p:cNvPr>
          <p:cNvPicPr>
            <a:picLocks noChangeAspect="1"/>
          </p:cNvPicPr>
          <p:nvPr/>
        </p:nvPicPr>
        <p:blipFill rotWithShape="1">
          <a:blip r:embed="rId6"/>
          <a:srcRect l="6122" t="17604" r="86191" b="49441"/>
          <a:stretch/>
        </p:blipFill>
        <p:spPr>
          <a:xfrm rot="16200000">
            <a:off x="350714" y="6114614"/>
            <a:ext cx="244411" cy="693469"/>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10" name="TextBox 9"/>
          <p:cNvSpPr txBox="1"/>
          <p:nvPr/>
        </p:nvSpPr>
        <p:spPr>
          <a:xfrm>
            <a:off x="819654" y="6383499"/>
            <a:ext cx="9708046" cy="400110"/>
          </a:xfrm>
          <a:prstGeom prst="rect">
            <a:avLst/>
          </a:prstGeom>
          <a:noFill/>
        </p:spPr>
        <p:txBody>
          <a:bodyPr wrap="square" rtlCol="0">
            <a:spAutoFit/>
          </a:bodyPr>
          <a:lstStyle/>
          <a:p>
            <a:r>
              <a:rPr lang="en-US" sz="2000" dirty="0">
                <a:solidFill>
                  <a:srgbClr val="92D050"/>
                </a:solidFill>
                <a:latin typeface="Brush Script MT" panose="03060802040406070304" pitchFamily="66" charset="0"/>
              </a:rPr>
              <a:t>The working dog’s daily balance</a:t>
            </a:r>
          </a:p>
        </p:txBody>
      </p:sp>
      <p:sp>
        <p:nvSpPr>
          <p:cNvPr id="8" name="Rectangle 7"/>
          <p:cNvSpPr/>
          <p:nvPr/>
        </p:nvSpPr>
        <p:spPr>
          <a:xfrm>
            <a:off x="309829" y="610674"/>
            <a:ext cx="2494401" cy="369332"/>
          </a:xfrm>
          <a:prstGeom prst="rect">
            <a:avLst/>
          </a:prstGeom>
        </p:spPr>
        <p:txBody>
          <a:bodyPr wrap="none">
            <a:spAutoFit/>
          </a:bodyPr>
          <a:lstStyle/>
          <a:p>
            <a:r>
              <a:rPr lang="en-US" b="1" dirty="0">
                <a:solidFill>
                  <a:schemeClr val="bg1"/>
                </a:solidFill>
              </a:rPr>
              <a:t>THE Z</a:t>
            </a:r>
            <a:r>
              <a:rPr lang="en-US" b="1" dirty="0">
                <a:solidFill>
                  <a:schemeClr val="bg1"/>
                </a:solidFill>
                <a:ea typeface="Calibri" panose="020F0502020204030204" pitchFamily="34" charset="0"/>
                <a:cs typeface="Calibri" panose="020F0502020204030204" pitchFamily="34" charset="0"/>
              </a:rPr>
              <a:t>ÓÓ</a:t>
            </a:r>
            <a:r>
              <a:rPr lang="en-US" b="1" dirty="0">
                <a:solidFill>
                  <a:schemeClr val="bg1"/>
                </a:solidFill>
              </a:rPr>
              <a:t>SH DIFFERENCE</a:t>
            </a:r>
            <a:endParaRPr lang="en-US" dirty="0">
              <a:solidFill>
                <a:schemeClr val="bg1"/>
              </a:solidFill>
            </a:endParaRPr>
          </a:p>
        </p:txBody>
      </p:sp>
    </p:spTree>
    <p:extLst>
      <p:ext uri="{BB962C8B-B14F-4D97-AF65-F5344CB8AC3E}">
        <p14:creationId xmlns:p14="http://schemas.microsoft.com/office/powerpoint/2010/main" val="188956057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a:extLst>
            <a:ext uri="{FF2B5EF4-FFF2-40B4-BE49-F238E27FC236}">
              <a16:creationId xmlns:a16="http://schemas.microsoft.com/office/drawing/2014/main" id="{ABD10C02-E5A3-3E75-61F5-3980E6874C07}"/>
            </a:ext>
          </a:extLst>
        </p:cNvPr>
        <p:cNvGrpSpPr/>
        <p:nvPr/>
      </p:nvGrpSpPr>
      <p:grpSpPr>
        <a:xfrm>
          <a:off x="0" y="0"/>
          <a:ext cx="0" cy="0"/>
          <a:chOff x="0" y="0"/>
          <a:chExt cx="0" cy="0"/>
        </a:xfrm>
      </p:grpSpPr>
      <p:pic>
        <p:nvPicPr>
          <p:cNvPr id="5" name="Picture 4">
            <a:extLst>
              <a:ext uri="{FF2B5EF4-FFF2-40B4-BE49-F238E27FC236}">
                <a16:creationId xmlns:a16="http://schemas.microsoft.com/office/drawing/2014/main" id="{B1694A21-8A89-9234-0311-8F9C6BF7DE87}"/>
              </a:ext>
            </a:extLst>
          </p:cNvPr>
          <p:cNvPicPr>
            <a:picLocks noChangeAspect="1"/>
          </p:cNvPicPr>
          <p:nvPr/>
        </p:nvPicPr>
        <p:blipFill>
          <a:blip r:embed="rId3"/>
          <a:stretch>
            <a:fillRect/>
          </a:stretch>
        </p:blipFill>
        <p:spPr>
          <a:xfrm>
            <a:off x="7063273" y="-9328"/>
            <a:ext cx="5128727" cy="6858000"/>
          </a:xfrm>
          <a:prstGeom prst="rect">
            <a:avLst/>
          </a:prstGeom>
        </p:spPr>
      </p:pic>
      <p:sp>
        <p:nvSpPr>
          <p:cNvPr id="2" name="Rectangle: Rounded Corners 1">
            <a:extLst>
              <a:ext uri="{FF2B5EF4-FFF2-40B4-BE49-F238E27FC236}">
                <a16:creationId xmlns:a16="http://schemas.microsoft.com/office/drawing/2014/main" id="{F260AC33-7BAB-E072-FE49-AE14ADA922AB}"/>
              </a:ext>
            </a:extLst>
          </p:cNvPr>
          <p:cNvSpPr/>
          <p:nvPr/>
        </p:nvSpPr>
        <p:spPr>
          <a:xfrm>
            <a:off x="834196" y="2054797"/>
            <a:ext cx="5839640" cy="3827020"/>
          </a:xfrm>
          <a:prstGeom prst="roundRect">
            <a:avLst>
              <a:gd name="adj" fmla="val 6098"/>
            </a:avLst>
          </a:prstGeom>
          <a:noFill/>
          <a:ln w="5715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10" name="Rectangle 9">
            <a:extLst>
              <a:ext uri="{FF2B5EF4-FFF2-40B4-BE49-F238E27FC236}">
                <a16:creationId xmlns:a16="http://schemas.microsoft.com/office/drawing/2014/main" id="{9676DC8E-306F-68A4-D4CE-B262A2917B15}"/>
              </a:ext>
            </a:extLst>
          </p:cNvPr>
          <p:cNvSpPr/>
          <p:nvPr/>
        </p:nvSpPr>
        <p:spPr>
          <a:xfrm>
            <a:off x="7036586" y="4725485"/>
            <a:ext cx="5075352" cy="923330"/>
          </a:xfrm>
          <a:prstGeom prst="rect">
            <a:avLst/>
          </a:prstGeom>
        </p:spPr>
        <p:txBody>
          <a:bodyPr wrap="square">
            <a:spAutoFit/>
          </a:bodyPr>
          <a:lstStyle/>
          <a:p>
            <a:pPr algn="ctr"/>
            <a:r>
              <a:rPr lang="en-US" i="1" dirty="0">
                <a:solidFill>
                  <a:schemeClr val="bg1"/>
                </a:solidFill>
              </a:rPr>
              <a:t>BCAAs and </a:t>
            </a:r>
            <a:r>
              <a:rPr lang="en-US" i="1" dirty="0" err="1">
                <a:solidFill>
                  <a:schemeClr val="bg1"/>
                </a:solidFill>
              </a:rPr>
              <a:t>creatine</a:t>
            </a:r>
            <a:r>
              <a:rPr lang="en-US" i="1" dirty="0">
                <a:solidFill>
                  <a:schemeClr val="bg1"/>
                </a:solidFill>
              </a:rPr>
              <a:t> support muscle strength, reduce fatigue, and boost recovery—keeping your dog active and healthy</a:t>
            </a:r>
          </a:p>
        </p:txBody>
      </p:sp>
      <p:pic>
        <p:nvPicPr>
          <p:cNvPr id="14" name="Picture 13">
            <a:extLst>
              <a:ext uri="{FF2B5EF4-FFF2-40B4-BE49-F238E27FC236}">
                <a16:creationId xmlns:a16="http://schemas.microsoft.com/office/drawing/2014/main" id="{4E5239B0-A903-B1D7-0895-AB5E3C7B939F}"/>
              </a:ext>
            </a:extLst>
          </p:cNvPr>
          <p:cNvPicPr>
            <a:picLocks noChangeAspect="1"/>
          </p:cNvPicPr>
          <p:nvPr/>
        </p:nvPicPr>
        <p:blipFill rotWithShape="1">
          <a:blip r:embed="rId4"/>
          <a:srcRect l="6122" t="17604" r="86191" b="49441"/>
          <a:stretch/>
        </p:blipFill>
        <p:spPr>
          <a:xfrm rot="16200000">
            <a:off x="507075" y="6109072"/>
            <a:ext cx="244411" cy="693469"/>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15" name="TextBox 14"/>
          <p:cNvSpPr txBox="1"/>
          <p:nvPr/>
        </p:nvSpPr>
        <p:spPr>
          <a:xfrm>
            <a:off x="971340" y="6266951"/>
            <a:ext cx="9708046" cy="400110"/>
          </a:xfrm>
          <a:prstGeom prst="rect">
            <a:avLst/>
          </a:prstGeom>
          <a:noFill/>
        </p:spPr>
        <p:txBody>
          <a:bodyPr wrap="square" rtlCol="0">
            <a:spAutoFit/>
          </a:bodyPr>
          <a:lstStyle/>
          <a:p>
            <a:r>
              <a:rPr lang="en-US" sz="2000" dirty="0">
                <a:solidFill>
                  <a:srgbClr val="92D050"/>
                </a:solidFill>
                <a:latin typeface="Brush Script MT" panose="03060802040406070304" pitchFamily="66" charset="0"/>
              </a:rPr>
              <a:t>The working dog’s daily balance</a:t>
            </a:r>
          </a:p>
        </p:txBody>
      </p:sp>
      <p:pic>
        <p:nvPicPr>
          <p:cNvPr id="16" name="Picture 15"/>
          <p:cNvPicPr>
            <a:picLocks noChangeAspect="1"/>
          </p:cNvPicPr>
          <p:nvPr/>
        </p:nvPicPr>
        <p:blipFill>
          <a:blip r:embed="rId5"/>
          <a:stretch>
            <a:fillRect/>
          </a:stretch>
        </p:blipFill>
        <p:spPr>
          <a:xfrm>
            <a:off x="180146" y="1435614"/>
            <a:ext cx="6649378" cy="4448796"/>
          </a:xfrm>
          <a:prstGeom prst="rect">
            <a:avLst/>
          </a:prstGeom>
        </p:spPr>
      </p:pic>
      <p:pic>
        <p:nvPicPr>
          <p:cNvPr id="19" name="Picture 18"/>
          <p:cNvPicPr>
            <a:picLocks noChangeAspect="1"/>
          </p:cNvPicPr>
          <p:nvPr/>
        </p:nvPicPr>
        <p:blipFill>
          <a:blip r:embed="rId6"/>
          <a:stretch>
            <a:fillRect/>
          </a:stretch>
        </p:blipFill>
        <p:spPr>
          <a:xfrm>
            <a:off x="799890" y="1855761"/>
            <a:ext cx="5611873" cy="1861105"/>
          </a:xfrm>
          <a:prstGeom prst="rect">
            <a:avLst/>
          </a:prstGeom>
        </p:spPr>
      </p:pic>
      <p:pic>
        <p:nvPicPr>
          <p:cNvPr id="20" name="Picture 19"/>
          <p:cNvPicPr>
            <a:picLocks noChangeAspect="1"/>
          </p:cNvPicPr>
          <p:nvPr/>
        </p:nvPicPr>
        <p:blipFill>
          <a:blip r:embed="rId7"/>
          <a:stretch>
            <a:fillRect/>
          </a:stretch>
        </p:blipFill>
        <p:spPr>
          <a:xfrm>
            <a:off x="629281" y="1678535"/>
            <a:ext cx="5782482" cy="1981477"/>
          </a:xfrm>
          <a:prstGeom prst="rect">
            <a:avLst/>
          </a:prstGeom>
        </p:spPr>
      </p:pic>
      <p:sp>
        <p:nvSpPr>
          <p:cNvPr id="24" name="Rectangle 23">
            <a:extLst>
              <a:ext uri="{FF2B5EF4-FFF2-40B4-BE49-F238E27FC236}">
                <a16:creationId xmlns:a16="http://schemas.microsoft.com/office/drawing/2014/main" id="{A5428A99-FB68-11B2-0D10-2F5097821554}"/>
              </a:ext>
            </a:extLst>
          </p:cNvPr>
          <p:cNvSpPr/>
          <p:nvPr/>
        </p:nvSpPr>
        <p:spPr>
          <a:xfrm>
            <a:off x="721701" y="4083675"/>
            <a:ext cx="6064629" cy="1569660"/>
          </a:xfrm>
          <a:prstGeom prst="rect">
            <a:avLst/>
          </a:prstGeom>
        </p:spPr>
        <p:txBody>
          <a:bodyPr wrap="square">
            <a:spAutoFit/>
          </a:bodyPr>
          <a:lstStyle/>
          <a:p>
            <a:pPr marL="285750" indent="-285750">
              <a:buFont typeface="Arial" panose="020B0604020202020204" pitchFamily="34" charset="0"/>
              <a:buChar char="•"/>
            </a:pPr>
            <a:r>
              <a:rPr lang="en-US" sz="1600" dirty="0"/>
              <a:t>Support Muscle Growth and Repair</a:t>
            </a:r>
          </a:p>
          <a:p>
            <a:pPr marL="285750" indent="-285750">
              <a:buFont typeface="Arial" panose="020B0604020202020204" pitchFamily="34" charset="0"/>
              <a:buChar char="•"/>
            </a:pPr>
            <a:r>
              <a:rPr lang="en-US" sz="1600" dirty="0"/>
              <a:t>Reduce Muscle Breakdown during physical activity</a:t>
            </a:r>
          </a:p>
          <a:p>
            <a:pPr marL="285750" indent="-285750">
              <a:buFont typeface="Arial" panose="020B0604020202020204" pitchFamily="34" charset="0"/>
              <a:buChar char="•"/>
            </a:pPr>
            <a:r>
              <a:rPr lang="en-US" sz="1600" dirty="0"/>
              <a:t>Support muscle recovery</a:t>
            </a:r>
          </a:p>
          <a:p>
            <a:pPr marL="285750" indent="-285750">
              <a:buFont typeface="Arial" panose="020B0604020202020204" pitchFamily="34" charset="0"/>
              <a:buChar char="•"/>
            </a:pPr>
            <a:r>
              <a:rPr lang="en-US" sz="1600" dirty="0">
                <a:solidFill>
                  <a:schemeClr val="bg1"/>
                </a:solidFill>
              </a:rPr>
              <a:t>Supports Muscle Growth and Maintenance</a:t>
            </a:r>
          </a:p>
          <a:p>
            <a:pPr marL="285750" indent="-285750">
              <a:buFont typeface="Arial" panose="020B0604020202020204" pitchFamily="34" charset="0"/>
              <a:buChar char="•"/>
            </a:pPr>
            <a:r>
              <a:rPr lang="en-US" sz="1600" dirty="0">
                <a:solidFill>
                  <a:schemeClr val="bg1"/>
                </a:solidFill>
              </a:rPr>
              <a:t>Enhances muscle recovery</a:t>
            </a:r>
          </a:p>
          <a:p>
            <a:pPr marL="285750" indent="-285750">
              <a:buFont typeface="Arial" panose="020B0604020202020204" pitchFamily="34" charset="0"/>
              <a:buChar char="•"/>
            </a:pPr>
            <a:r>
              <a:rPr lang="en-US" sz="1600" dirty="0">
                <a:solidFill>
                  <a:schemeClr val="bg1"/>
                </a:solidFill>
              </a:rPr>
              <a:t>Ideal for high-performing and working dogs</a:t>
            </a:r>
          </a:p>
        </p:txBody>
      </p:sp>
      <p:pic>
        <p:nvPicPr>
          <p:cNvPr id="26" name="Picture 25"/>
          <p:cNvPicPr>
            <a:picLocks noChangeAspect="1"/>
          </p:cNvPicPr>
          <p:nvPr/>
        </p:nvPicPr>
        <p:blipFill>
          <a:blip r:embed="rId8"/>
          <a:stretch>
            <a:fillRect/>
          </a:stretch>
        </p:blipFill>
        <p:spPr>
          <a:xfrm>
            <a:off x="1626024" y="3154324"/>
            <a:ext cx="4495375" cy="331047"/>
          </a:xfrm>
          <a:prstGeom prst="rect">
            <a:avLst/>
          </a:prstGeom>
        </p:spPr>
      </p:pic>
      <p:sp>
        <p:nvSpPr>
          <p:cNvPr id="28" name="TextBox 27">
            <a:extLst>
              <a:ext uri="{FF2B5EF4-FFF2-40B4-BE49-F238E27FC236}">
                <a16:creationId xmlns:a16="http://schemas.microsoft.com/office/drawing/2014/main" id="{DA22865D-77CA-C979-A081-CE14A9E144D6}"/>
              </a:ext>
            </a:extLst>
          </p:cNvPr>
          <p:cNvSpPr txBox="1"/>
          <p:nvPr/>
        </p:nvSpPr>
        <p:spPr>
          <a:xfrm>
            <a:off x="760591" y="3610870"/>
            <a:ext cx="2019660" cy="369332"/>
          </a:xfrm>
          <a:prstGeom prst="rect">
            <a:avLst/>
          </a:prstGeom>
          <a:noFill/>
        </p:spPr>
        <p:txBody>
          <a:bodyPr wrap="square" rtlCol="0">
            <a:spAutoFit/>
          </a:bodyPr>
          <a:lstStyle/>
          <a:p>
            <a:r>
              <a:rPr lang="en-US" b="1" u="sng" dirty="0"/>
              <a:t>BCAAs</a:t>
            </a:r>
            <a:r>
              <a:rPr lang="en-US" b="1" dirty="0"/>
              <a:t>  </a:t>
            </a:r>
            <a:r>
              <a:rPr lang="en-US" b="1" dirty="0">
                <a:solidFill>
                  <a:schemeClr val="bg1"/>
                </a:solidFill>
              </a:rPr>
              <a:t>|</a:t>
            </a:r>
            <a:r>
              <a:rPr lang="en-US" b="1" u="sng" dirty="0">
                <a:solidFill>
                  <a:schemeClr val="bg1"/>
                </a:solidFill>
              </a:rPr>
              <a:t> </a:t>
            </a:r>
          </a:p>
        </p:txBody>
      </p:sp>
      <p:sp>
        <p:nvSpPr>
          <p:cNvPr id="29" name="TextBox 28">
            <a:extLst>
              <a:ext uri="{FF2B5EF4-FFF2-40B4-BE49-F238E27FC236}">
                <a16:creationId xmlns:a16="http://schemas.microsoft.com/office/drawing/2014/main" id="{0CCB9DA1-6FA0-654E-FB74-F9DC072EEE28}"/>
              </a:ext>
            </a:extLst>
          </p:cNvPr>
          <p:cNvSpPr txBox="1"/>
          <p:nvPr/>
        </p:nvSpPr>
        <p:spPr>
          <a:xfrm>
            <a:off x="1770421" y="3592035"/>
            <a:ext cx="3087622" cy="369332"/>
          </a:xfrm>
          <a:prstGeom prst="rect">
            <a:avLst/>
          </a:prstGeom>
          <a:noFill/>
        </p:spPr>
        <p:txBody>
          <a:bodyPr wrap="square" rtlCol="0">
            <a:spAutoFit/>
          </a:bodyPr>
          <a:lstStyle/>
          <a:p>
            <a:r>
              <a:rPr lang="en-US" b="1" u="sng" dirty="0">
                <a:solidFill>
                  <a:schemeClr val="bg1"/>
                </a:solidFill>
              </a:rPr>
              <a:t>GUANDINOACTIC ACID</a:t>
            </a:r>
          </a:p>
        </p:txBody>
      </p:sp>
      <p:sp>
        <p:nvSpPr>
          <p:cNvPr id="31" name="Title 12">
            <a:extLst>
              <a:ext uri="{FF2B5EF4-FFF2-40B4-BE49-F238E27FC236}">
                <a16:creationId xmlns:a16="http://schemas.microsoft.com/office/drawing/2014/main" id="{2BF5439E-A994-3EE5-80B8-64D8C5A922E8}"/>
              </a:ext>
            </a:extLst>
          </p:cNvPr>
          <p:cNvSpPr txBox="1">
            <a:spLocks/>
          </p:cNvSpPr>
          <p:nvPr/>
        </p:nvSpPr>
        <p:spPr>
          <a:xfrm>
            <a:off x="211949" y="33732"/>
            <a:ext cx="5854182" cy="1194935"/>
          </a:xfrm>
          <a:prstGeom prst="rect">
            <a:avLst/>
          </a:prstGeom>
        </p:spPr>
        <p:txBody>
          <a:bodyPr vert="horz" lIns="91440" tIns="45720" rIns="91440" bIns="45720" rtlCol="0" anchor="b">
            <a:normAutofit fontScale="97500"/>
          </a:bodyPr>
          <a:lstStyle>
            <a:lvl1pPr algn="l" defTabSz="914400" rtl="0" eaLnBrk="1" latinLnBrk="0" hangingPunct="1">
              <a:lnSpc>
                <a:spcPct val="100000"/>
              </a:lnSpc>
              <a:spcBef>
                <a:spcPct val="0"/>
              </a:spcBef>
              <a:buNone/>
              <a:defRPr sz="3200" kern="1200" cap="all" spc="30" baseline="0">
                <a:solidFill>
                  <a:schemeClr val="tx1"/>
                </a:solidFill>
                <a:latin typeface="+mj-lt"/>
                <a:ea typeface="+mj-ea"/>
                <a:cs typeface="+mj-cs"/>
              </a:defRPr>
            </a:lvl1pPr>
          </a:lstStyle>
          <a:p>
            <a:r>
              <a:rPr lang="en-US" sz="1800" b="1" dirty="0">
                <a:solidFill>
                  <a:schemeClr val="bg1"/>
                </a:solidFill>
                <a:latin typeface="+mn-lt"/>
              </a:rPr>
              <a:t>The </a:t>
            </a:r>
            <a:r>
              <a:rPr lang="en-US" sz="1800" b="1" dirty="0" err="1">
                <a:solidFill>
                  <a:schemeClr val="bg1"/>
                </a:solidFill>
                <a:latin typeface="+mn-lt"/>
              </a:rPr>
              <a:t>z</a:t>
            </a:r>
            <a:r>
              <a:rPr lang="en-US" sz="1800" b="1" dirty="0" err="1">
                <a:solidFill>
                  <a:schemeClr val="bg1"/>
                </a:solidFill>
                <a:latin typeface="+mn-lt"/>
                <a:ea typeface="Calibri" panose="020F0502020204030204" pitchFamily="34" charset="0"/>
                <a:cs typeface="Calibri" panose="020F0502020204030204" pitchFamily="34" charset="0"/>
              </a:rPr>
              <a:t>ÓÓ</a:t>
            </a:r>
            <a:r>
              <a:rPr lang="en-US" sz="1800" b="1" dirty="0" err="1">
                <a:solidFill>
                  <a:schemeClr val="bg1"/>
                </a:solidFill>
                <a:latin typeface="+mn-lt"/>
              </a:rPr>
              <a:t>sh</a:t>
            </a:r>
            <a:r>
              <a:rPr lang="en-US" sz="1800" b="1" dirty="0">
                <a:solidFill>
                  <a:schemeClr val="bg1"/>
                </a:solidFill>
                <a:latin typeface="+mn-lt"/>
              </a:rPr>
              <a:t> difference</a:t>
            </a:r>
            <a:br>
              <a:rPr lang="en-US" b="1" dirty="0">
                <a:solidFill>
                  <a:srgbClr val="92D050"/>
                </a:solidFill>
                <a:latin typeface="+mn-lt"/>
              </a:rPr>
            </a:br>
            <a:r>
              <a:rPr lang="en-US" b="1" dirty="0">
                <a:solidFill>
                  <a:srgbClr val="92D050"/>
                </a:solidFill>
                <a:latin typeface="+mn-lt"/>
              </a:rPr>
              <a:t>UNIQUE FUNCTIONAL BENEFITS </a:t>
            </a:r>
          </a:p>
        </p:txBody>
      </p:sp>
      <p:pic>
        <p:nvPicPr>
          <p:cNvPr id="3" name="Picture 2"/>
          <p:cNvPicPr>
            <a:picLocks noChangeAspect="1"/>
          </p:cNvPicPr>
          <p:nvPr/>
        </p:nvPicPr>
        <p:blipFill>
          <a:blip r:embed="rId9"/>
          <a:stretch>
            <a:fillRect/>
          </a:stretch>
        </p:blipFill>
        <p:spPr>
          <a:xfrm>
            <a:off x="1770420" y="3094573"/>
            <a:ext cx="4424583" cy="186298"/>
          </a:xfrm>
          <a:prstGeom prst="rect">
            <a:avLst/>
          </a:prstGeom>
        </p:spPr>
      </p:pic>
      <p:sp>
        <p:nvSpPr>
          <p:cNvPr id="17" name="TextBox 16">
            <a:extLst>
              <a:ext uri="{FF2B5EF4-FFF2-40B4-BE49-F238E27FC236}">
                <a16:creationId xmlns:a16="http://schemas.microsoft.com/office/drawing/2014/main" id="{DA22865D-77CA-C979-A081-CE14A9E144D6}"/>
              </a:ext>
            </a:extLst>
          </p:cNvPr>
          <p:cNvSpPr txBox="1"/>
          <p:nvPr/>
        </p:nvSpPr>
        <p:spPr>
          <a:xfrm>
            <a:off x="1661131" y="2960241"/>
            <a:ext cx="4630877" cy="369332"/>
          </a:xfrm>
          <a:prstGeom prst="rect">
            <a:avLst/>
          </a:prstGeom>
          <a:noFill/>
        </p:spPr>
        <p:txBody>
          <a:bodyPr wrap="square" rtlCol="0">
            <a:spAutoFit/>
          </a:bodyPr>
          <a:lstStyle/>
          <a:p>
            <a:r>
              <a:rPr lang="en-US" b="1" dirty="0"/>
              <a:t>MUSCLE CONDITIONING &amp; RECOVERY</a:t>
            </a:r>
            <a:endParaRPr lang="en-US" b="1" dirty="0">
              <a:solidFill>
                <a:schemeClr val="bg1"/>
              </a:solidFill>
            </a:endParaRPr>
          </a:p>
        </p:txBody>
      </p:sp>
    </p:spTree>
    <p:extLst>
      <p:ext uri="{BB962C8B-B14F-4D97-AF65-F5344CB8AC3E}">
        <p14:creationId xmlns:p14="http://schemas.microsoft.com/office/powerpoint/2010/main" val="306254667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a:extLst>
            <a:ext uri="{FF2B5EF4-FFF2-40B4-BE49-F238E27FC236}">
              <a16:creationId xmlns:a16="http://schemas.microsoft.com/office/drawing/2014/main" id="{ABD10C02-E5A3-3E75-61F5-3980E6874C07}"/>
            </a:ext>
          </a:extLst>
        </p:cNvPr>
        <p:cNvGrpSpPr/>
        <p:nvPr/>
      </p:nvGrpSpPr>
      <p:grpSpPr>
        <a:xfrm>
          <a:off x="0" y="0"/>
          <a:ext cx="0" cy="0"/>
          <a:chOff x="0" y="0"/>
          <a:chExt cx="0" cy="0"/>
        </a:xfrm>
      </p:grpSpPr>
      <p:pic>
        <p:nvPicPr>
          <p:cNvPr id="5" name="Picture 4">
            <a:extLst>
              <a:ext uri="{FF2B5EF4-FFF2-40B4-BE49-F238E27FC236}">
                <a16:creationId xmlns:a16="http://schemas.microsoft.com/office/drawing/2014/main" id="{B1694A21-8A89-9234-0311-8F9C6BF7DE87}"/>
              </a:ext>
            </a:extLst>
          </p:cNvPr>
          <p:cNvPicPr>
            <a:picLocks noChangeAspect="1"/>
          </p:cNvPicPr>
          <p:nvPr/>
        </p:nvPicPr>
        <p:blipFill>
          <a:blip r:embed="rId3"/>
          <a:stretch>
            <a:fillRect/>
          </a:stretch>
        </p:blipFill>
        <p:spPr>
          <a:xfrm>
            <a:off x="7063273" y="-9328"/>
            <a:ext cx="5128727" cy="6858000"/>
          </a:xfrm>
          <a:prstGeom prst="rect">
            <a:avLst/>
          </a:prstGeom>
        </p:spPr>
      </p:pic>
      <p:sp>
        <p:nvSpPr>
          <p:cNvPr id="2" name="Rectangle: Rounded Corners 1">
            <a:extLst>
              <a:ext uri="{FF2B5EF4-FFF2-40B4-BE49-F238E27FC236}">
                <a16:creationId xmlns:a16="http://schemas.microsoft.com/office/drawing/2014/main" id="{F260AC33-7BAB-E072-FE49-AE14ADA922AB}"/>
              </a:ext>
            </a:extLst>
          </p:cNvPr>
          <p:cNvSpPr/>
          <p:nvPr/>
        </p:nvSpPr>
        <p:spPr>
          <a:xfrm>
            <a:off x="834196" y="2054797"/>
            <a:ext cx="5839640" cy="3827020"/>
          </a:xfrm>
          <a:prstGeom prst="roundRect">
            <a:avLst>
              <a:gd name="adj" fmla="val 6098"/>
            </a:avLst>
          </a:prstGeom>
          <a:noFill/>
          <a:ln w="5715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ZA"/>
          </a:p>
        </p:txBody>
      </p:sp>
      <p:pic>
        <p:nvPicPr>
          <p:cNvPr id="14" name="Picture 13">
            <a:extLst>
              <a:ext uri="{FF2B5EF4-FFF2-40B4-BE49-F238E27FC236}">
                <a16:creationId xmlns:a16="http://schemas.microsoft.com/office/drawing/2014/main" id="{4E5239B0-A903-B1D7-0895-AB5E3C7B939F}"/>
              </a:ext>
            </a:extLst>
          </p:cNvPr>
          <p:cNvPicPr>
            <a:picLocks noChangeAspect="1"/>
          </p:cNvPicPr>
          <p:nvPr/>
        </p:nvPicPr>
        <p:blipFill rotWithShape="1">
          <a:blip r:embed="rId4"/>
          <a:srcRect l="6122" t="17604" r="86191" b="49441"/>
          <a:stretch/>
        </p:blipFill>
        <p:spPr>
          <a:xfrm rot="16200000">
            <a:off x="271024" y="6318057"/>
            <a:ext cx="244411" cy="693469"/>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15" name="TextBox 14"/>
          <p:cNvSpPr txBox="1"/>
          <p:nvPr/>
        </p:nvSpPr>
        <p:spPr>
          <a:xfrm>
            <a:off x="751878" y="6472887"/>
            <a:ext cx="9708046" cy="400110"/>
          </a:xfrm>
          <a:prstGeom prst="rect">
            <a:avLst/>
          </a:prstGeom>
          <a:noFill/>
        </p:spPr>
        <p:txBody>
          <a:bodyPr wrap="square" rtlCol="0">
            <a:spAutoFit/>
          </a:bodyPr>
          <a:lstStyle/>
          <a:p>
            <a:r>
              <a:rPr lang="en-US" sz="2000" dirty="0">
                <a:solidFill>
                  <a:srgbClr val="92D050"/>
                </a:solidFill>
                <a:latin typeface="Brush Script MT" panose="03060802040406070304" pitchFamily="66" charset="0"/>
              </a:rPr>
              <a:t>The working dog’s daily balance</a:t>
            </a:r>
          </a:p>
        </p:txBody>
      </p:sp>
      <p:pic>
        <p:nvPicPr>
          <p:cNvPr id="16" name="Picture 15"/>
          <p:cNvPicPr>
            <a:picLocks noChangeAspect="1"/>
          </p:cNvPicPr>
          <p:nvPr/>
        </p:nvPicPr>
        <p:blipFill>
          <a:blip r:embed="rId5"/>
          <a:stretch>
            <a:fillRect/>
          </a:stretch>
        </p:blipFill>
        <p:spPr>
          <a:xfrm>
            <a:off x="126185" y="1400175"/>
            <a:ext cx="6817237" cy="4938967"/>
          </a:xfrm>
          <a:prstGeom prst="rect">
            <a:avLst/>
          </a:prstGeom>
        </p:spPr>
      </p:pic>
      <p:pic>
        <p:nvPicPr>
          <p:cNvPr id="19" name="Picture 18"/>
          <p:cNvPicPr>
            <a:picLocks noChangeAspect="1"/>
          </p:cNvPicPr>
          <p:nvPr/>
        </p:nvPicPr>
        <p:blipFill>
          <a:blip r:embed="rId6"/>
          <a:stretch>
            <a:fillRect/>
          </a:stretch>
        </p:blipFill>
        <p:spPr>
          <a:xfrm>
            <a:off x="799890" y="1855761"/>
            <a:ext cx="5611873" cy="1861105"/>
          </a:xfrm>
          <a:prstGeom prst="rect">
            <a:avLst/>
          </a:prstGeom>
        </p:spPr>
      </p:pic>
      <p:pic>
        <p:nvPicPr>
          <p:cNvPr id="20" name="Picture 19"/>
          <p:cNvPicPr>
            <a:picLocks noChangeAspect="1"/>
          </p:cNvPicPr>
          <p:nvPr/>
        </p:nvPicPr>
        <p:blipFill>
          <a:blip r:embed="rId7"/>
          <a:stretch>
            <a:fillRect/>
          </a:stretch>
        </p:blipFill>
        <p:spPr>
          <a:xfrm>
            <a:off x="581748" y="1634535"/>
            <a:ext cx="4901787" cy="1679690"/>
          </a:xfrm>
          <a:prstGeom prst="rect">
            <a:avLst/>
          </a:prstGeom>
        </p:spPr>
      </p:pic>
      <p:pic>
        <p:nvPicPr>
          <p:cNvPr id="3" name="Picture 2"/>
          <p:cNvPicPr>
            <a:picLocks noChangeAspect="1"/>
          </p:cNvPicPr>
          <p:nvPr/>
        </p:nvPicPr>
        <p:blipFill>
          <a:blip r:embed="rId8"/>
          <a:stretch>
            <a:fillRect/>
          </a:stretch>
        </p:blipFill>
        <p:spPr>
          <a:xfrm>
            <a:off x="1627851" y="3089986"/>
            <a:ext cx="4914948" cy="469921"/>
          </a:xfrm>
          <a:prstGeom prst="rect">
            <a:avLst/>
          </a:prstGeom>
        </p:spPr>
      </p:pic>
      <p:pic>
        <p:nvPicPr>
          <p:cNvPr id="6" name="Picture 5"/>
          <p:cNvPicPr>
            <a:picLocks noChangeAspect="1"/>
          </p:cNvPicPr>
          <p:nvPr/>
        </p:nvPicPr>
        <p:blipFill>
          <a:blip r:embed="rId9"/>
          <a:stretch>
            <a:fillRect/>
          </a:stretch>
        </p:blipFill>
        <p:spPr>
          <a:xfrm>
            <a:off x="1657691" y="3082623"/>
            <a:ext cx="4597710" cy="390580"/>
          </a:xfrm>
          <a:prstGeom prst="rect">
            <a:avLst/>
          </a:prstGeom>
        </p:spPr>
      </p:pic>
      <p:pic>
        <p:nvPicPr>
          <p:cNvPr id="7" name="Picture 6"/>
          <p:cNvPicPr>
            <a:picLocks noChangeAspect="1"/>
          </p:cNvPicPr>
          <p:nvPr/>
        </p:nvPicPr>
        <p:blipFill>
          <a:blip r:embed="rId10"/>
          <a:stretch>
            <a:fillRect/>
          </a:stretch>
        </p:blipFill>
        <p:spPr>
          <a:xfrm>
            <a:off x="492341" y="2993792"/>
            <a:ext cx="1002751" cy="723074"/>
          </a:xfrm>
          <a:prstGeom prst="rect">
            <a:avLst/>
          </a:prstGeom>
        </p:spPr>
      </p:pic>
      <p:pic>
        <p:nvPicPr>
          <p:cNvPr id="29" name="Picture 28"/>
          <p:cNvPicPr>
            <a:picLocks noChangeAspect="1"/>
          </p:cNvPicPr>
          <p:nvPr/>
        </p:nvPicPr>
        <p:blipFill>
          <a:blip r:embed="rId11"/>
          <a:stretch>
            <a:fillRect/>
          </a:stretch>
        </p:blipFill>
        <p:spPr>
          <a:xfrm>
            <a:off x="539139" y="2625715"/>
            <a:ext cx="594580" cy="517362"/>
          </a:xfrm>
          <a:prstGeom prst="rect">
            <a:avLst/>
          </a:prstGeom>
        </p:spPr>
      </p:pic>
      <p:sp>
        <p:nvSpPr>
          <p:cNvPr id="8" name="Rectangle 7"/>
          <p:cNvSpPr/>
          <p:nvPr/>
        </p:nvSpPr>
        <p:spPr>
          <a:xfrm>
            <a:off x="377399" y="3563211"/>
            <a:ext cx="6314807" cy="1246495"/>
          </a:xfrm>
          <a:prstGeom prst="rect">
            <a:avLst/>
          </a:prstGeom>
        </p:spPr>
        <p:txBody>
          <a:bodyPr wrap="square">
            <a:spAutoFit/>
          </a:bodyPr>
          <a:lstStyle/>
          <a:p>
            <a:pPr marL="285750" indent="-285750">
              <a:buFont typeface="Arial" panose="020B0604020202020204" pitchFamily="34" charset="0"/>
              <a:buChar char="•"/>
            </a:pPr>
            <a:r>
              <a:rPr lang="en-US" sz="1500" dirty="0"/>
              <a:t>Promotes healthy brain activity to support memory and concentration</a:t>
            </a:r>
          </a:p>
          <a:p>
            <a:pPr marL="285750" indent="-285750">
              <a:buFont typeface="Arial" panose="020B0604020202020204" pitchFamily="34" charset="0"/>
              <a:buChar char="•"/>
            </a:pPr>
            <a:r>
              <a:rPr lang="en-US" sz="1500" dirty="0"/>
              <a:t>Contains bioactive compounds that help protect brain cells and support cognitive function</a:t>
            </a:r>
          </a:p>
          <a:p>
            <a:pPr marL="285750" indent="-285750">
              <a:buFont typeface="Arial" panose="020B0604020202020204" pitchFamily="34" charset="0"/>
              <a:buChar char="•"/>
            </a:pPr>
            <a:r>
              <a:rPr lang="en-US" sz="1500" dirty="0"/>
              <a:t>Sustainable and plant-based omega-3 source (non-fish)</a:t>
            </a:r>
          </a:p>
          <a:p>
            <a:pPr marL="285750" indent="-285750">
              <a:buFont typeface="Arial" panose="020B0604020202020204" pitchFamily="34" charset="0"/>
              <a:buChar char="•"/>
            </a:pPr>
            <a:endParaRPr lang="en-US" sz="1500" dirty="0"/>
          </a:p>
        </p:txBody>
      </p:sp>
      <p:sp>
        <p:nvSpPr>
          <p:cNvPr id="9" name="Rectangle 8"/>
          <p:cNvSpPr/>
          <p:nvPr/>
        </p:nvSpPr>
        <p:spPr>
          <a:xfrm>
            <a:off x="432017" y="5013150"/>
            <a:ext cx="473206" cy="338554"/>
          </a:xfrm>
          <a:prstGeom prst="rect">
            <a:avLst/>
          </a:prstGeom>
        </p:spPr>
        <p:txBody>
          <a:bodyPr wrap="none">
            <a:spAutoFit/>
          </a:bodyPr>
          <a:lstStyle/>
          <a:p>
            <a:pPr marL="285750" indent="-285750">
              <a:buFont typeface="Arial" panose="020B0604020202020204" pitchFamily="34" charset="0"/>
              <a:buChar char="•"/>
            </a:pPr>
            <a:endParaRPr lang="en-US" sz="1600" dirty="0">
              <a:latin typeface="Abadi" panose="020B0604020104020204" pitchFamily="34" charset="0"/>
            </a:endParaRPr>
          </a:p>
        </p:txBody>
      </p:sp>
      <p:pic>
        <p:nvPicPr>
          <p:cNvPr id="12" name="Picture 11"/>
          <p:cNvPicPr>
            <a:picLocks noChangeAspect="1"/>
          </p:cNvPicPr>
          <p:nvPr/>
        </p:nvPicPr>
        <p:blipFill>
          <a:blip r:embed="rId12"/>
          <a:stretch>
            <a:fillRect/>
          </a:stretch>
        </p:blipFill>
        <p:spPr>
          <a:xfrm>
            <a:off x="1113085" y="2643861"/>
            <a:ext cx="3839111" cy="428685"/>
          </a:xfrm>
          <a:prstGeom prst="rect">
            <a:avLst/>
          </a:prstGeom>
        </p:spPr>
      </p:pic>
      <p:sp>
        <p:nvSpPr>
          <p:cNvPr id="32" name="Title 12">
            <a:extLst>
              <a:ext uri="{FF2B5EF4-FFF2-40B4-BE49-F238E27FC236}">
                <a16:creationId xmlns:a16="http://schemas.microsoft.com/office/drawing/2014/main" id="{2BF5439E-A994-3EE5-80B8-64D8C5A922E8}"/>
              </a:ext>
            </a:extLst>
          </p:cNvPr>
          <p:cNvSpPr txBox="1">
            <a:spLocks/>
          </p:cNvSpPr>
          <p:nvPr/>
        </p:nvSpPr>
        <p:spPr>
          <a:xfrm>
            <a:off x="126185" y="91812"/>
            <a:ext cx="5854182" cy="1194935"/>
          </a:xfrm>
          <a:prstGeom prst="rect">
            <a:avLst/>
          </a:prstGeom>
        </p:spPr>
        <p:txBody>
          <a:bodyPr vert="horz" lIns="91440" tIns="45720" rIns="91440" bIns="45720" rtlCol="0" anchor="b">
            <a:normAutofit fontScale="97500"/>
          </a:bodyPr>
          <a:lstStyle>
            <a:lvl1pPr algn="l" defTabSz="914400" rtl="0" eaLnBrk="1" latinLnBrk="0" hangingPunct="1">
              <a:lnSpc>
                <a:spcPct val="100000"/>
              </a:lnSpc>
              <a:spcBef>
                <a:spcPct val="0"/>
              </a:spcBef>
              <a:buNone/>
              <a:defRPr sz="3200" kern="1200" cap="all" spc="30" baseline="0">
                <a:solidFill>
                  <a:schemeClr val="tx1"/>
                </a:solidFill>
                <a:latin typeface="+mj-lt"/>
                <a:ea typeface="+mj-ea"/>
                <a:cs typeface="+mj-cs"/>
              </a:defRPr>
            </a:lvl1pPr>
          </a:lstStyle>
          <a:p>
            <a:r>
              <a:rPr lang="en-US" sz="1800" b="1" dirty="0">
                <a:solidFill>
                  <a:schemeClr val="bg1"/>
                </a:solidFill>
                <a:latin typeface="+mn-lt"/>
              </a:rPr>
              <a:t>The </a:t>
            </a:r>
            <a:r>
              <a:rPr lang="en-US" sz="1800" b="1" dirty="0" err="1">
                <a:solidFill>
                  <a:schemeClr val="bg1"/>
                </a:solidFill>
                <a:latin typeface="+mn-lt"/>
              </a:rPr>
              <a:t>z</a:t>
            </a:r>
            <a:r>
              <a:rPr lang="en-US" sz="1800" b="1" dirty="0" err="1">
                <a:solidFill>
                  <a:schemeClr val="bg1"/>
                </a:solidFill>
                <a:latin typeface="+mn-lt"/>
                <a:ea typeface="Calibri" panose="020F0502020204030204" pitchFamily="34" charset="0"/>
                <a:cs typeface="Calibri" panose="020F0502020204030204" pitchFamily="34" charset="0"/>
              </a:rPr>
              <a:t>ÓÓ</a:t>
            </a:r>
            <a:r>
              <a:rPr lang="en-US" sz="1800" b="1" dirty="0" err="1">
                <a:solidFill>
                  <a:schemeClr val="bg1"/>
                </a:solidFill>
                <a:latin typeface="+mn-lt"/>
              </a:rPr>
              <a:t>sh</a:t>
            </a:r>
            <a:r>
              <a:rPr lang="en-US" sz="1800" b="1" dirty="0">
                <a:solidFill>
                  <a:schemeClr val="bg1"/>
                </a:solidFill>
                <a:latin typeface="+mn-lt"/>
              </a:rPr>
              <a:t> difference</a:t>
            </a:r>
            <a:br>
              <a:rPr lang="en-US" b="1" dirty="0">
                <a:solidFill>
                  <a:srgbClr val="92D050"/>
                </a:solidFill>
                <a:latin typeface="+mn-lt"/>
              </a:rPr>
            </a:br>
            <a:r>
              <a:rPr lang="en-US" b="1" dirty="0">
                <a:solidFill>
                  <a:srgbClr val="92D050"/>
                </a:solidFill>
                <a:latin typeface="+mn-lt"/>
              </a:rPr>
              <a:t>UNIQUE FUNCTIONAL BENEFITS </a:t>
            </a:r>
          </a:p>
        </p:txBody>
      </p:sp>
      <p:sp>
        <p:nvSpPr>
          <p:cNvPr id="33" name="TextBox 32">
            <a:extLst>
              <a:ext uri="{FF2B5EF4-FFF2-40B4-BE49-F238E27FC236}">
                <a16:creationId xmlns:a16="http://schemas.microsoft.com/office/drawing/2014/main" id="{DA22865D-77CA-C979-A081-CE14A9E144D6}"/>
              </a:ext>
            </a:extLst>
          </p:cNvPr>
          <p:cNvSpPr txBox="1"/>
          <p:nvPr/>
        </p:nvSpPr>
        <p:spPr>
          <a:xfrm>
            <a:off x="668620" y="3222142"/>
            <a:ext cx="2019660" cy="338554"/>
          </a:xfrm>
          <a:prstGeom prst="rect">
            <a:avLst/>
          </a:prstGeom>
          <a:noFill/>
        </p:spPr>
        <p:txBody>
          <a:bodyPr wrap="square" rtlCol="0">
            <a:spAutoFit/>
          </a:bodyPr>
          <a:lstStyle/>
          <a:p>
            <a:r>
              <a:rPr lang="en-US" sz="1600" b="1" u="sng" dirty="0"/>
              <a:t>ALGAL DHA</a:t>
            </a:r>
            <a:endParaRPr lang="en-US" sz="1600" b="1" dirty="0">
              <a:solidFill>
                <a:schemeClr val="bg1"/>
              </a:solidFill>
            </a:endParaRPr>
          </a:p>
        </p:txBody>
      </p:sp>
      <p:pic>
        <p:nvPicPr>
          <p:cNvPr id="35" name="Picture 34"/>
          <p:cNvPicPr>
            <a:picLocks noChangeAspect="1"/>
          </p:cNvPicPr>
          <p:nvPr/>
        </p:nvPicPr>
        <p:blipFill>
          <a:blip r:embed="rId13"/>
          <a:stretch>
            <a:fillRect/>
          </a:stretch>
        </p:blipFill>
        <p:spPr>
          <a:xfrm>
            <a:off x="1332914" y="3192546"/>
            <a:ext cx="819264" cy="114316"/>
          </a:xfrm>
          <a:prstGeom prst="rect">
            <a:avLst/>
          </a:prstGeom>
        </p:spPr>
      </p:pic>
      <p:sp>
        <p:nvSpPr>
          <p:cNvPr id="36" name="TextBox 35">
            <a:extLst>
              <a:ext uri="{FF2B5EF4-FFF2-40B4-BE49-F238E27FC236}">
                <a16:creationId xmlns:a16="http://schemas.microsoft.com/office/drawing/2014/main" id="{DA22865D-77CA-C979-A081-CE14A9E144D6}"/>
              </a:ext>
            </a:extLst>
          </p:cNvPr>
          <p:cNvSpPr txBox="1"/>
          <p:nvPr/>
        </p:nvSpPr>
        <p:spPr>
          <a:xfrm>
            <a:off x="647861" y="4645999"/>
            <a:ext cx="2019660" cy="338554"/>
          </a:xfrm>
          <a:prstGeom prst="rect">
            <a:avLst/>
          </a:prstGeom>
          <a:noFill/>
        </p:spPr>
        <p:txBody>
          <a:bodyPr wrap="square" rtlCol="0">
            <a:spAutoFit/>
          </a:bodyPr>
          <a:lstStyle/>
          <a:p>
            <a:r>
              <a:rPr lang="en-US" sz="1600" b="1" u="sng" dirty="0">
                <a:solidFill>
                  <a:schemeClr val="bg1"/>
                </a:solidFill>
              </a:rPr>
              <a:t>L-CARNITINE </a:t>
            </a:r>
          </a:p>
        </p:txBody>
      </p:sp>
      <p:pic>
        <p:nvPicPr>
          <p:cNvPr id="37" name="Picture 36"/>
          <p:cNvPicPr>
            <a:picLocks noChangeAspect="1"/>
          </p:cNvPicPr>
          <p:nvPr/>
        </p:nvPicPr>
        <p:blipFill>
          <a:blip r:embed="rId14"/>
          <a:stretch>
            <a:fillRect/>
          </a:stretch>
        </p:blipFill>
        <p:spPr>
          <a:xfrm>
            <a:off x="4887585" y="2753179"/>
            <a:ext cx="466790" cy="323895"/>
          </a:xfrm>
          <a:prstGeom prst="rect">
            <a:avLst/>
          </a:prstGeom>
        </p:spPr>
      </p:pic>
      <p:sp>
        <p:nvSpPr>
          <p:cNvPr id="38" name="Rectangle 37"/>
          <p:cNvSpPr/>
          <p:nvPr/>
        </p:nvSpPr>
        <p:spPr>
          <a:xfrm>
            <a:off x="7051359" y="4521573"/>
            <a:ext cx="5128727" cy="1200329"/>
          </a:xfrm>
          <a:prstGeom prst="rect">
            <a:avLst/>
          </a:prstGeom>
        </p:spPr>
        <p:txBody>
          <a:bodyPr wrap="square">
            <a:spAutoFit/>
          </a:bodyPr>
          <a:lstStyle/>
          <a:p>
            <a:pPr algn="ctr" eaLnBrk="0" fontAlgn="base" hangingPunct="0">
              <a:spcBef>
                <a:spcPct val="0"/>
              </a:spcBef>
              <a:spcAft>
                <a:spcPct val="0"/>
              </a:spcAft>
            </a:pPr>
            <a:r>
              <a:rPr lang="en-US" i="1">
                <a:solidFill>
                  <a:schemeClr val="bg1"/>
                </a:solidFill>
              </a:rPr>
              <a:t>Algal DHA </a:t>
            </a:r>
            <a:r>
              <a:rPr lang="en-US" i="1" dirty="0">
                <a:solidFill>
                  <a:schemeClr val="bg1"/>
                </a:solidFill>
              </a:rPr>
              <a:t>and L-Carnitine support brain development, memory, and learning, while helping convert fat into energy—promoting both cognitive and physical vitality in dogs</a:t>
            </a:r>
            <a:endParaRPr lang="en-US" sz="2000" i="1" dirty="0">
              <a:solidFill>
                <a:schemeClr val="bg1"/>
              </a:solidFill>
            </a:endParaRPr>
          </a:p>
        </p:txBody>
      </p:sp>
      <p:sp>
        <p:nvSpPr>
          <p:cNvPr id="39" name="Rectangle 1"/>
          <p:cNvSpPr>
            <a:spLocks noChangeArrowheads="1"/>
          </p:cNvSpPr>
          <p:nvPr/>
        </p:nvSpPr>
        <p:spPr bwMode="auto">
          <a:xfrm>
            <a:off x="377399" y="4974871"/>
            <a:ext cx="6432976" cy="10772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285750" lvl="0" indent="-285750" eaLnBrk="0" fontAlgn="base" hangingPunct="0">
              <a:spcBef>
                <a:spcPct val="0"/>
              </a:spcBef>
              <a:spcAft>
                <a:spcPct val="0"/>
              </a:spcAft>
              <a:buFont typeface="Arial" panose="020B0604020202020204" pitchFamily="34" charset="0"/>
              <a:buChar char="•"/>
            </a:pPr>
            <a:r>
              <a:rPr lang="en-US" altLang="en-US" sz="1600" dirty="0">
                <a:solidFill>
                  <a:schemeClr val="bg1"/>
                </a:solidFill>
              </a:rPr>
              <a:t>Supports energy production by converting fat into fuel for cells</a:t>
            </a:r>
          </a:p>
          <a:p>
            <a:pPr marL="285750" lvl="0" indent="-285750" eaLnBrk="0" fontAlgn="base" hangingPunct="0">
              <a:spcBef>
                <a:spcPct val="0"/>
              </a:spcBef>
              <a:spcAft>
                <a:spcPct val="0"/>
              </a:spcAft>
              <a:buFont typeface="Arial" panose="020B0604020202020204" pitchFamily="34" charset="0"/>
              <a:buChar char="•"/>
            </a:pPr>
            <a:r>
              <a:rPr lang="en-US" altLang="en-US" sz="1600" dirty="0">
                <a:solidFill>
                  <a:schemeClr val="bg1"/>
                </a:solidFill>
              </a:rPr>
              <a:t>Supports brain energy metabolism, for improve memory and learning capacity</a:t>
            </a:r>
          </a:p>
          <a:p>
            <a:pPr marL="285750" lvl="0" indent="-285750" eaLnBrk="0" fontAlgn="base" hangingPunct="0">
              <a:spcBef>
                <a:spcPct val="0"/>
              </a:spcBef>
              <a:spcAft>
                <a:spcPct val="0"/>
              </a:spcAft>
              <a:buFont typeface="Arial" panose="020B0604020202020204" pitchFamily="34" charset="0"/>
              <a:buChar char="•"/>
            </a:pPr>
            <a:r>
              <a:rPr lang="en-US" altLang="en-US" sz="1600" dirty="0">
                <a:solidFill>
                  <a:schemeClr val="bg1"/>
                </a:solidFill>
              </a:rPr>
              <a:t>Supports healthy aging by helping protect brain cells over time</a:t>
            </a:r>
          </a:p>
        </p:txBody>
      </p:sp>
    </p:spTree>
    <p:extLst>
      <p:ext uri="{BB962C8B-B14F-4D97-AF65-F5344CB8AC3E}">
        <p14:creationId xmlns:p14="http://schemas.microsoft.com/office/powerpoint/2010/main" val="146255139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a:extLst>
            <a:ext uri="{FF2B5EF4-FFF2-40B4-BE49-F238E27FC236}">
              <a16:creationId xmlns:a16="http://schemas.microsoft.com/office/drawing/2014/main" id="{ABD10C02-E5A3-3E75-61F5-3980E6874C07}"/>
            </a:ext>
          </a:extLst>
        </p:cNvPr>
        <p:cNvGrpSpPr/>
        <p:nvPr/>
      </p:nvGrpSpPr>
      <p:grpSpPr>
        <a:xfrm>
          <a:off x="0" y="0"/>
          <a:ext cx="0" cy="0"/>
          <a:chOff x="0" y="0"/>
          <a:chExt cx="0" cy="0"/>
        </a:xfrm>
      </p:grpSpPr>
      <p:pic>
        <p:nvPicPr>
          <p:cNvPr id="5" name="Picture 4">
            <a:extLst>
              <a:ext uri="{FF2B5EF4-FFF2-40B4-BE49-F238E27FC236}">
                <a16:creationId xmlns:a16="http://schemas.microsoft.com/office/drawing/2014/main" id="{B1694A21-8A89-9234-0311-8F9C6BF7DE87}"/>
              </a:ext>
            </a:extLst>
          </p:cNvPr>
          <p:cNvPicPr>
            <a:picLocks noChangeAspect="1"/>
          </p:cNvPicPr>
          <p:nvPr/>
        </p:nvPicPr>
        <p:blipFill>
          <a:blip r:embed="rId3"/>
          <a:stretch>
            <a:fillRect/>
          </a:stretch>
        </p:blipFill>
        <p:spPr>
          <a:xfrm>
            <a:off x="7063273" y="-9328"/>
            <a:ext cx="5128727" cy="6858000"/>
          </a:xfrm>
          <a:prstGeom prst="rect">
            <a:avLst/>
          </a:prstGeom>
        </p:spPr>
      </p:pic>
      <p:sp>
        <p:nvSpPr>
          <p:cNvPr id="2" name="Rectangle: Rounded Corners 1">
            <a:extLst>
              <a:ext uri="{FF2B5EF4-FFF2-40B4-BE49-F238E27FC236}">
                <a16:creationId xmlns:a16="http://schemas.microsoft.com/office/drawing/2014/main" id="{F260AC33-7BAB-E072-FE49-AE14ADA922AB}"/>
              </a:ext>
            </a:extLst>
          </p:cNvPr>
          <p:cNvSpPr/>
          <p:nvPr/>
        </p:nvSpPr>
        <p:spPr>
          <a:xfrm>
            <a:off x="834196" y="2054797"/>
            <a:ext cx="5839640" cy="3827020"/>
          </a:xfrm>
          <a:prstGeom prst="roundRect">
            <a:avLst>
              <a:gd name="adj" fmla="val 6098"/>
            </a:avLst>
          </a:prstGeom>
          <a:noFill/>
          <a:ln w="5715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ZA"/>
          </a:p>
        </p:txBody>
      </p:sp>
      <p:pic>
        <p:nvPicPr>
          <p:cNvPr id="14" name="Picture 13">
            <a:extLst>
              <a:ext uri="{FF2B5EF4-FFF2-40B4-BE49-F238E27FC236}">
                <a16:creationId xmlns:a16="http://schemas.microsoft.com/office/drawing/2014/main" id="{4E5239B0-A903-B1D7-0895-AB5E3C7B939F}"/>
              </a:ext>
            </a:extLst>
          </p:cNvPr>
          <p:cNvPicPr>
            <a:picLocks noChangeAspect="1"/>
          </p:cNvPicPr>
          <p:nvPr/>
        </p:nvPicPr>
        <p:blipFill rotWithShape="1">
          <a:blip r:embed="rId4"/>
          <a:srcRect l="6122" t="17604" r="86191" b="49441"/>
          <a:stretch/>
        </p:blipFill>
        <p:spPr>
          <a:xfrm rot="16200000">
            <a:off x="271024" y="6318057"/>
            <a:ext cx="244411" cy="693469"/>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15" name="TextBox 14"/>
          <p:cNvSpPr txBox="1"/>
          <p:nvPr/>
        </p:nvSpPr>
        <p:spPr>
          <a:xfrm>
            <a:off x="751878" y="6472887"/>
            <a:ext cx="9708046" cy="400110"/>
          </a:xfrm>
          <a:prstGeom prst="rect">
            <a:avLst/>
          </a:prstGeom>
          <a:noFill/>
        </p:spPr>
        <p:txBody>
          <a:bodyPr wrap="square" rtlCol="0">
            <a:spAutoFit/>
          </a:bodyPr>
          <a:lstStyle/>
          <a:p>
            <a:r>
              <a:rPr lang="en-US" sz="2000" dirty="0">
                <a:solidFill>
                  <a:srgbClr val="92D050"/>
                </a:solidFill>
                <a:latin typeface="Brush Script MT" panose="03060802040406070304" pitchFamily="66" charset="0"/>
              </a:rPr>
              <a:t>The working dog’s daily balance</a:t>
            </a:r>
          </a:p>
        </p:txBody>
      </p:sp>
      <p:pic>
        <p:nvPicPr>
          <p:cNvPr id="16" name="Picture 15"/>
          <p:cNvPicPr>
            <a:picLocks noChangeAspect="1"/>
          </p:cNvPicPr>
          <p:nvPr/>
        </p:nvPicPr>
        <p:blipFill>
          <a:blip r:embed="rId5"/>
          <a:stretch>
            <a:fillRect/>
          </a:stretch>
        </p:blipFill>
        <p:spPr>
          <a:xfrm>
            <a:off x="126185" y="1400175"/>
            <a:ext cx="6817237" cy="4938967"/>
          </a:xfrm>
          <a:prstGeom prst="rect">
            <a:avLst/>
          </a:prstGeom>
        </p:spPr>
      </p:pic>
      <p:pic>
        <p:nvPicPr>
          <p:cNvPr id="19" name="Picture 18"/>
          <p:cNvPicPr>
            <a:picLocks noChangeAspect="1"/>
          </p:cNvPicPr>
          <p:nvPr/>
        </p:nvPicPr>
        <p:blipFill>
          <a:blip r:embed="rId6"/>
          <a:stretch>
            <a:fillRect/>
          </a:stretch>
        </p:blipFill>
        <p:spPr>
          <a:xfrm>
            <a:off x="799890" y="1855761"/>
            <a:ext cx="5611873" cy="1861105"/>
          </a:xfrm>
          <a:prstGeom prst="rect">
            <a:avLst/>
          </a:prstGeom>
        </p:spPr>
      </p:pic>
      <p:pic>
        <p:nvPicPr>
          <p:cNvPr id="20" name="Picture 19"/>
          <p:cNvPicPr>
            <a:picLocks noChangeAspect="1"/>
          </p:cNvPicPr>
          <p:nvPr/>
        </p:nvPicPr>
        <p:blipFill>
          <a:blip r:embed="rId7"/>
          <a:stretch>
            <a:fillRect/>
          </a:stretch>
        </p:blipFill>
        <p:spPr>
          <a:xfrm>
            <a:off x="581748" y="1634535"/>
            <a:ext cx="4901787" cy="1679690"/>
          </a:xfrm>
          <a:prstGeom prst="rect">
            <a:avLst/>
          </a:prstGeom>
        </p:spPr>
      </p:pic>
      <p:pic>
        <p:nvPicPr>
          <p:cNvPr id="3" name="Picture 2"/>
          <p:cNvPicPr>
            <a:picLocks noChangeAspect="1"/>
          </p:cNvPicPr>
          <p:nvPr/>
        </p:nvPicPr>
        <p:blipFill>
          <a:blip r:embed="rId8"/>
          <a:stretch>
            <a:fillRect/>
          </a:stretch>
        </p:blipFill>
        <p:spPr>
          <a:xfrm>
            <a:off x="1627851" y="3089986"/>
            <a:ext cx="4914948" cy="469921"/>
          </a:xfrm>
          <a:prstGeom prst="rect">
            <a:avLst/>
          </a:prstGeom>
        </p:spPr>
      </p:pic>
      <p:pic>
        <p:nvPicPr>
          <p:cNvPr id="6" name="Picture 5"/>
          <p:cNvPicPr>
            <a:picLocks noChangeAspect="1"/>
          </p:cNvPicPr>
          <p:nvPr/>
        </p:nvPicPr>
        <p:blipFill>
          <a:blip r:embed="rId9"/>
          <a:stretch>
            <a:fillRect/>
          </a:stretch>
        </p:blipFill>
        <p:spPr>
          <a:xfrm>
            <a:off x="1657691" y="3082623"/>
            <a:ext cx="4597710" cy="390580"/>
          </a:xfrm>
          <a:prstGeom prst="rect">
            <a:avLst/>
          </a:prstGeom>
        </p:spPr>
      </p:pic>
      <p:pic>
        <p:nvPicPr>
          <p:cNvPr id="7" name="Picture 6"/>
          <p:cNvPicPr>
            <a:picLocks noChangeAspect="1"/>
          </p:cNvPicPr>
          <p:nvPr/>
        </p:nvPicPr>
        <p:blipFill>
          <a:blip r:embed="rId10"/>
          <a:stretch>
            <a:fillRect/>
          </a:stretch>
        </p:blipFill>
        <p:spPr>
          <a:xfrm>
            <a:off x="492341" y="2993792"/>
            <a:ext cx="1002751" cy="723074"/>
          </a:xfrm>
          <a:prstGeom prst="rect">
            <a:avLst/>
          </a:prstGeom>
        </p:spPr>
      </p:pic>
      <p:sp>
        <p:nvSpPr>
          <p:cNvPr id="9" name="Rectangle 8"/>
          <p:cNvSpPr/>
          <p:nvPr/>
        </p:nvSpPr>
        <p:spPr>
          <a:xfrm>
            <a:off x="432017" y="5013150"/>
            <a:ext cx="473206" cy="338554"/>
          </a:xfrm>
          <a:prstGeom prst="rect">
            <a:avLst/>
          </a:prstGeom>
        </p:spPr>
        <p:txBody>
          <a:bodyPr wrap="none">
            <a:spAutoFit/>
          </a:bodyPr>
          <a:lstStyle/>
          <a:p>
            <a:pPr marL="285750" indent="-285750">
              <a:buFont typeface="Arial" panose="020B0604020202020204" pitchFamily="34" charset="0"/>
              <a:buChar char="•"/>
            </a:pPr>
            <a:endParaRPr lang="en-US" sz="1600" dirty="0">
              <a:latin typeface="Abadi" panose="020B0604020104020204" pitchFamily="34" charset="0"/>
            </a:endParaRPr>
          </a:p>
        </p:txBody>
      </p:sp>
      <p:sp>
        <p:nvSpPr>
          <p:cNvPr id="32" name="Title 12">
            <a:extLst>
              <a:ext uri="{FF2B5EF4-FFF2-40B4-BE49-F238E27FC236}">
                <a16:creationId xmlns:a16="http://schemas.microsoft.com/office/drawing/2014/main" id="{2BF5439E-A994-3EE5-80B8-64D8C5A922E8}"/>
              </a:ext>
            </a:extLst>
          </p:cNvPr>
          <p:cNvSpPr txBox="1">
            <a:spLocks/>
          </p:cNvSpPr>
          <p:nvPr/>
        </p:nvSpPr>
        <p:spPr>
          <a:xfrm>
            <a:off x="126185" y="91812"/>
            <a:ext cx="5854182" cy="1194935"/>
          </a:xfrm>
          <a:prstGeom prst="rect">
            <a:avLst/>
          </a:prstGeom>
        </p:spPr>
        <p:txBody>
          <a:bodyPr vert="horz" lIns="91440" tIns="45720" rIns="91440" bIns="45720" rtlCol="0" anchor="b">
            <a:normAutofit fontScale="97500"/>
          </a:bodyPr>
          <a:lstStyle>
            <a:lvl1pPr algn="l" defTabSz="914400" rtl="0" eaLnBrk="1" latinLnBrk="0" hangingPunct="1">
              <a:lnSpc>
                <a:spcPct val="100000"/>
              </a:lnSpc>
              <a:spcBef>
                <a:spcPct val="0"/>
              </a:spcBef>
              <a:buNone/>
              <a:defRPr sz="3200" kern="1200" cap="all" spc="30" baseline="0">
                <a:solidFill>
                  <a:schemeClr val="tx1"/>
                </a:solidFill>
                <a:latin typeface="+mj-lt"/>
                <a:ea typeface="+mj-ea"/>
                <a:cs typeface="+mj-cs"/>
              </a:defRPr>
            </a:lvl1pPr>
          </a:lstStyle>
          <a:p>
            <a:r>
              <a:rPr lang="en-US" sz="1800" b="1" dirty="0">
                <a:solidFill>
                  <a:schemeClr val="bg1"/>
                </a:solidFill>
                <a:latin typeface="+mn-lt"/>
              </a:rPr>
              <a:t>The </a:t>
            </a:r>
            <a:r>
              <a:rPr lang="en-US" sz="1800" b="1" dirty="0" err="1">
                <a:solidFill>
                  <a:schemeClr val="bg1"/>
                </a:solidFill>
                <a:latin typeface="+mn-lt"/>
              </a:rPr>
              <a:t>z</a:t>
            </a:r>
            <a:r>
              <a:rPr lang="en-US" sz="1800" b="1" dirty="0" err="1">
                <a:solidFill>
                  <a:schemeClr val="bg1"/>
                </a:solidFill>
                <a:latin typeface="+mn-lt"/>
                <a:ea typeface="Calibri" panose="020F0502020204030204" pitchFamily="34" charset="0"/>
                <a:cs typeface="Calibri" panose="020F0502020204030204" pitchFamily="34" charset="0"/>
              </a:rPr>
              <a:t>ÓÓ</a:t>
            </a:r>
            <a:r>
              <a:rPr lang="en-US" sz="1800" b="1" dirty="0" err="1">
                <a:solidFill>
                  <a:schemeClr val="bg1"/>
                </a:solidFill>
                <a:latin typeface="+mn-lt"/>
              </a:rPr>
              <a:t>sh</a:t>
            </a:r>
            <a:r>
              <a:rPr lang="en-US" sz="1800" b="1" dirty="0">
                <a:solidFill>
                  <a:schemeClr val="bg1"/>
                </a:solidFill>
                <a:latin typeface="+mn-lt"/>
              </a:rPr>
              <a:t> difference</a:t>
            </a:r>
            <a:br>
              <a:rPr lang="en-US" b="1" dirty="0">
                <a:solidFill>
                  <a:srgbClr val="92D050"/>
                </a:solidFill>
                <a:latin typeface="+mn-lt"/>
              </a:rPr>
            </a:br>
            <a:r>
              <a:rPr lang="en-US" b="1" dirty="0">
                <a:solidFill>
                  <a:srgbClr val="92D050"/>
                </a:solidFill>
                <a:latin typeface="+mn-lt"/>
              </a:rPr>
              <a:t>UNIQUE FUNCTIONAL BENEFITS </a:t>
            </a:r>
          </a:p>
        </p:txBody>
      </p:sp>
      <p:pic>
        <p:nvPicPr>
          <p:cNvPr id="35" name="Picture 34"/>
          <p:cNvPicPr>
            <a:picLocks noChangeAspect="1"/>
          </p:cNvPicPr>
          <p:nvPr/>
        </p:nvPicPr>
        <p:blipFill>
          <a:blip r:embed="rId11"/>
          <a:stretch>
            <a:fillRect/>
          </a:stretch>
        </p:blipFill>
        <p:spPr>
          <a:xfrm>
            <a:off x="1332914" y="3192546"/>
            <a:ext cx="819264" cy="114316"/>
          </a:xfrm>
          <a:prstGeom prst="rect">
            <a:avLst/>
          </a:prstGeom>
        </p:spPr>
      </p:pic>
      <p:sp>
        <p:nvSpPr>
          <p:cNvPr id="36" name="TextBox 35">
            <a:extLst>
              <a:ext uri="{FF2B5EF4-FFF2-40B4-BE49-F238E27FC236}">
                <a16:creationId xmlns:a16="http://schemas.microsoft.com/office/drawing/2014/main" id="{DA22865D-77CA-C979-A081-CE14A9E144D6}"/>
              </a:ext>
            </a:extLst>
          </p:cNvPr>
          <p:cNvSpPr txBox="1"/>
          <p:nvPr/>
        </p:nvSpPr>
        <p:spPr>
          <a:xfrm>
            <a:off x="647861" y="4645999"/>
            <a:ext cx="2019660" cy="338554"/>
          </a:xfrm>
          <a:prstGeom prst="rect">
            <a:avLst/>
          </a:prstGeom>
          <a:noFill/>
        </p:spPr>
        <p:txBody>
          <a:bodyPr wrap="square" rtlCol="0">
            <a:spAutoFit/>
          </a:bodyPr>
          <a:lstStyle/>
          <a:p>
            <a:r>
              <a:rPr lang="en-US" sz="1600" b="1" u="sng" dirty="0">
                <a:solidFill>
                  <a:schemeClr val="bg1"/>
                </a:solidFill>
              </a:rPr>
              <a:t>L-CARNITINE </a:t>
            </a:r>
          </a:p>
        </p:txBody>
      </p:sp>
      <p:pic>
        <p:nvPicPr>
          <p:cNvPr id="37" name="Picture 36"/>
          <p:cNvPicPr>
            <a:picLocks noChangeAspect="1"/>
          </p:cNvPicPr>
          <p:nvPr/>
        </p:nvPicPr>
        <p:blipFill>
          <a:blip r:embed="rId12"/>
          <a:stretch>
            <a:fillRect/>
          </a:stretch>
        </p:blipFill>
        <p:spPr>
          <a:xfrm>
            <a:off x="4887585" y="2753179"/>
            <a:ext cx="466790" cy="323895"/>
          </a:xfrm>
          <a:prstGeom prst="rect">
            <a:avLst/>
          </a:prstGeom>
        </p:spPr>
      </p:pic>
      <p:sp>
        <p:nvSpPr>
          <p:cNvPr id="39" name="Rectangle 1"/>
          <p:cNvSpPr>
            <a:spLocks noChangeArrowheads="1"/>
          </p:cNvSpPr>
          <p:nvPr/>
        </p:nvSpPr>
        <p:spPr bwMode="auto">
          <a:xfrm>
            <a:off x="377399" y="4974871"/>
            <a:ext cx="6432976" cy="10772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285750" lvl="0" indent="-285750" eaLnBrk="0" fontAlgn="base" hangingPunct="0">
              <a:spcBef>
                <a:spcPct val="0"/>
              </a:spcBef>
              <a:spcAft>
                <a:spcPct val="0"/>
              </a:spcAft>
              <a:buFont typeface="Arial" panose="020B0604020202020204" pitchFamily="34" charset="0"/>
              <a:buChar char="•"/>
            </a:pPr>
            <a:r>
              <a:rPr lang="en-US" altLang="en-US" sz="1600" dirty="0">
                <a:solidFill>
                  <a:schemeClr val="bg1"/>
                </a:solidFill>
              </a:rPr>
              <a:t>Supports energy production by converting fat into fuel for stamina and endurance, </a:t>
            </a:r>
          </a:p>
          <a:p>
            <a:pPr marL="285750" lvl="0" indent="-285750" eaLnBrk="0" fontAlgn="base" hangingPunct="0">
              <a:spcBef>
                <a:spcPct val="0"/>
              </a:spcBef>
              <a:spcAft>
                <a:spcPct val="0"/>
              </a:spcAft>
              <a:buFont typeface="Arial" panose="020B0604020202020204" pitchFamily="34" charset="0"/>
              <a:buChar char="•"/>
            </a:pPr>
            <a:r>
              <a:rPr lang="en-US" altLang="en-US" sz="1600" dirty="0">
                <a:solidFill>
                  <a:schemeClr val="bg1"/>
                </a:solidFill>
              </a:rPr>
              <a:t>Helps reduce fatigue during physical activity</a:t>
            </a:r>
          </a:p>
          <a:p>
            <a:pPr marL="285750" lvl="0" indent="-285750" eaLnBrk="0" fontAlgn="base" hangingPunct="0">
              <a:spcBef>
                <a:spcPct val="0"/>
              </a:spcBef>
              <a:spcAft>
                <a:spcPct val="0"/>
              </a:spcAft>
              <a:buFont typeface="Arial" panose="020B0604020202020204" pitchFamily="34" charset="0"/>
              <a:buChar char="•"/>
            </a:pPr>
            <a:r>
              <a:rPr lang="en-US" altLang="en-US" sz="1600" dirty="0">
                <a:solidFill>
                  <a:schemeClr val="bg1"/>
                </a:solidFill>
              </a:rPr>
              <a:t>Supports heart and muscle health</a:t>
            </a:r>
          </a:p>
        </p:txBody>
      </p:sp>
      <p:pic>
        <p:nvPicPr>
          <p:cNvPr id="4" name="Picture 3"/>
          <p:cNvPicPr>
            <a:picLocks noChangeAspect="1"/>
          </p:cNvPicPr>
          <p:nvPr/>
        </p:nvPicPr>
        <p:blipFill>
          <a:blip r:embed="rId13"/>
          <a:stretch>
            <a:fillRect/>
          </a:stretch>
        </p:blipFill>
        <p:spPr>
          <a:xfrm>
            <a:off x="633178" y="2712296"/>
            <a:ext cx="4605571" cy="472888"/>
          </a:xfrm>
          <a:prstGeom prst="rect">
            <a:avLst/>
          </a:prstGeom>
        </p:spPr>
      </p:pic>
      <p:sp>
        <p:nvSpPr>
          <p:cNvPr id="24" name="TextBox 23">
            <a:extLst>
              <a:ext uri="{FF2B5EF4-FFF2-40B4-BE49-F238E27FC236}">
                <a16:creationId xmlns:a16="http://schemas.microsoft.com/office/drawing/2014/main" id="{DA22865D-77CA-C979-A081-CE14A9E144D6}"/>
              </a:ext>
            </a:extLst>
          </p:cNvPr>
          <p:cNvSpPr txBox="1"/>
          <p:nvPr/>
        </p:nvSpPr>
        <p:spPr>
          <a:xfrm>
            <a:off x="647861" y="3231281"/>
            <a:ext cx="3329555" cy="338554"/>
          </a:xfrm>
          <a:prstGeom prst="rect">
            <a:avLst/>
          </a:prstGeom>
          <a:noFill/>
        </p:spPr>
        <p:txBody>
          <a:bodyPr wrap="square" rtlCol="0">
            <a:spAutoFit/>
          </a:bodyPr>
          <a:lstStyle/>
          <a:p>
            <a:r>
              <a:rPr lang="en-US" sz="1600" b="1" u="sng" dirty="0"/>
              <a:t>SORGHUM</a:t>
            </a:r>
            <a:endParaRPr lang="en-US" sz="1600" b="1" u="sng" dirty="0">
              <a:solidFill>
                <a:schemeClr val="bg1"/>
              </a:solidFill>
            </a:endParaRPr>
          </a:p>
        </p:txBody>
      </p:sp>
      <p:pic>
        <p:nvPicPr>
          <p:cNvPr id="25" name="Picture 24"/>
          <p:cNvPicPr>
            <a:picLocks noChangeAspect="1"/>
          </p:cNvPicPr>
          <p:nvPr/>
        </p:nvPicPr>
        <p:blipFill>
          <a:blip r:embed="rId14"/>
          <a:stretch>
            <a:fillRect/>
          </a:stretch>
        </p:blipFill>
        <p:spPr>
          <a:xfrm>
            <a:off x="1257435" y="2739536"/>
            <a:ext cx="3630150" cy="370064"/>
          </a:xfrm>
          <a:prstGeom prst="rect">
            <a:avLst/>
          </a:prstGeom>
        </p:spPr>
      </p:pic>
      <p:pic>
        <p:nvPicPr>
          <p:cNvPr id="26" name="Picture 25"/>
          <p:cNvPicPr>
            <a:picLocks noChangeAspect="1"/>
          </p:cNvPicPr>
          <p:nvPr/>
        </p:nvPicPr>
        <p:blipFill rotWithShape="1">
          <a:blip r:embed="rId15"/>
          <a:srcRect t="7841" r="2342"/>
          <a:stretch/>
        </p:blipFill>
        <p:spPr>
          <a:xfrm>
            <a:off x="652854" y="2597192"/>
            <a:ext cx="593727" cy="633376"/>
          </a:xfrm>
          <a:prstGeom prst="rect">
            <a:avLst/>
          </a:prstGeom>
        </p:spPr>
      </p:pic>
      <p:sp>
        <p:nvSpPr>
          <p:cNvPr id="27" name="Rectangle 26"/>
          <p:cNvSpPr/>
          <p:nvPr/>
        </p:nvSpPr>
        <p:spPr>
          <a:xfrm>
            <a:off x="338827" y="3623462"/>
            <a:ext cx="6096000" cy="1077218"/>
          </a:xfrm>
          <a:prstGeom prst="rect">
            <a:avLst/>
          </a:prstGeom>
        </p:spPr>
        <p:txBody>
          <a:bodyPr>
            <a:spAutoFit/>
          </a:bodyPr>
          <a:lstStyle/>
          <a:p>
            <a:pPr marL="285750" indent="-285750">
              <a:buFont typeface="Arial" panose="020B0604020202020204" pitchFamily="34" charset="0"/>
              <a:buChar char="•"/>
            </a:pPr>
            <a:r>
              <a:rPr lang="en-US" sz="1600" dirty="0"/>
              <a:t>Slow energy release for sustained energy</a:t>
            </a:r>
          </a:p>
          <a:p>
            <a:pPr marL="285750" indent="-285750">
              <a:buFont typeface="Arial" panose="020B0604020202020204" pitchFamily="34" charset="0"/>
              <a:buChar char="•"/>
            </a:pPr>
            <a:r>
              <a:rPr lang="en-US" sz="1600" dirty="0"/>
              <a:t>Contains vitamin B6 to support energy metabolism</a:t>
            </a:r>
          </a:p>
          <a:p>
            <a:pPr marL="285750" indent="-285750">
              <a:buFont typeface="Arial" panose="020B0604020202020204" pitchFamily="34" charset="0"/>
              <a:buChar char="•"/>
            </a:pPr>
            <a:r>
              <a:rPr lang="en-US" sz="1600" dirty="0"/>
              <a:t>Supports healthy digestion for nutrient absorption</a:t>
            </a:r>
          </a:p>
          <a:p>
            <a:endParaRPr lang="en-US" sz="1600" dirty="0"/>
          </a:p>
        </p:txBody>
      </p:sp>
      <p:sp>
        <p:nvSpPr>
          <p:cNvPr id="10" name="Rectangle 9"/>
          <p:cNvSpPr/>
          <p:nvPr/>
        </p:nvSpPr>
        <p:spPr>
          <a:xfrm>
            <a:off x="7061589" y="4310179"/>
            <a:ext cx="4958961" cy="1200329"/>
          </a:xfrm>
          <a:prstGeom prst="rect">
            <a:avLst/>
          </a:prstGeom>
        </p:spPr>
        <p:txBody>
          <a:bodyPr wrap="square">
            <a:spAutoFit/>
          </a:bodyPr>
          <a:lstStyle/>
          <a:p>
            <a:pPr algn="ctr"/>
            <a:r>
              <a:rPr lang="en-US" i="1" dirty="0">
                <a:solidFill>
                  <a:schemeClr val="bg1"/>
                </a:solidFill>
              </a:rPr>
              <a:t>Sorghum provides slow-releasing carbohydrates for long-lasting energy, while L-Carnitine helps convert fat into fuel—together supporting sustained energy, stamina, and vitality in active dogs</a:t>
            </a:r>
          </a:p>
        </p:txBody>
      </p:sp>
    </p:spTree>
    <p:extLst>
      <p:ext uri="{BB962C8B-B14F-4D97-AF65-F5344CB8AC3E}">
        <p14:creationId xmlns:p14="http://schemas.microsoft.com/office/powerpoint/2010/main" val="81414082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a:extLst>
            <a:ext uri="{FF2B5EF4-FFF2-40B4-BE49-F238E27FC236}">
              <a16:creationId xmlns:a16="http://schemas.microsoft.com/office/drawing/2014/main" id="{ABD10C02-E5A3-3E75-61F5-3980E6874C07}"/>
            </a:ext>
          </a:extLst>
        </p:cNvPr>
        <p:cNvGrpSpPr/>
        <p:nvPr/>
      </p:nvGrpSpPr>
      <p:grpSpPr>
        <a:xfrm>
          <a:off x="0" y="0"/>
          <a:ext cx="0" cy="0"/>
          <a:chOff x="0" y="0"/>
          <a:chExt cx="0" cy="0"/>
        </a:xfrm>
      </p:grpSpPr>
      <p:pic>
        <p:nvPicPr>
          <p:cNvPr id="5" name="Picture 4">
            <a:extLst>
              <a:ext uri="{FF2B5EF4-FFF2-40B4-BE49-F238E27FC236}">
                <a16:creationId xmlns:a16="http://schemas.microsoft.com/office/drawing/2014/main" id="{B1694A21-8A89-9234-0311-8F9C6BF7DE87}"/>
              </a:ext>
            </a:extLst>
          </p:cNvPr>
          <p:cNvPicPr>
            <a:picLocks noChangeAspect="1"/>
          </p:cNvPicPr>
          <p:nvPr/>
        </p:nvPicPr>
        <p:blipFill>
          <a:blip r:embed="rId3"/>
          <a:stretch>
            <a:fillRect/>
          </a:stretch>
        </p:blipFill>
        <p:spPr>
          <a:xfrm>
            <a:off x="7063273" y="-9328"/>
            <a:ext cx="5128727" cy="6858000"/>
          </a:xfrm>
          <a:prstGeom prst="rect">
            <a:avLst/>
          </a:prstGeom>
        </p:spPr>
      </p:pic>
      <p:sp>
        <p:nvSpPr>
          <p:cNvPr id="2" name="Rectangle: Rounded Corners 1">
            <a:extLst>
              <a:ext uri="{FF2B5EF4-FFF2-40B4-BE49-F238E27FC236}">
                <a16:creationId xmlns:a16="http://schemas.microsoft.com/office/drawing/2014/main" id="{F260AC33-7BAB-E072-FE49-AE14ADA922AB}"/>
              </a:ext>
            </a:extLst>
          </p:cNvPr>
          <p:cNvSpPr/>
          <p:nvPr/>
        </p:nvSpPr>
        <p:spPr>
          <a:xfrm>
            <a:off x="834196" y="2054797"/>
            <a:ext cx="5839640" cy="3827020"/>
          </a:xfrm>
          <a:prstGeom prst="roundRect">
            <a:avLst>
              <a:gd name="adj" fmla="val 6098"/>
            </a:avLst>
          </a:prstGeom>
          <a:noFill/>
          <a:ln w="5715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ZA"/>
          </a:p>
        </p:txBody>
      </p:sp>
      <p:pic>
        <p:nvPicPr>
          <p:cNvPr id="14" name="Picture 13">
            <a:extLst>
              <a:ext uri="{FF2B5EF4-FFF2-40B4-BE49-F238E27FC236}">
                <a16:creationId xmlns:a16="http://schemas.microsoft.com/office/drawing/2014/main" id="{4E5239B0-A903-B1D7-0895-AB5E3C7B939F}"/>
              </a:ext>
            </a:extLst>
          </p:cNvPr>
          <p:cNvPicPr>
            <a:picLocks noChangeAspect="1"/>
          </p:cNvPicPr>
          <p:nvPr/>
        </p:nvPicPr>
        <p:blipFill rotWithShape="1">
          <a:blip r:embed="rId4"/>
          <a:srcRect l="6122" t="17604" r="86191" b="49441"/>
          <a:stretch/>
        </p:blipFill>
        <p:spPr>
          <a:xfrm rot="16200000">
            <a:off x="350714" y="6114614"/>
            <a:ext cx="244411" cy="693469"/>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15" name="TextBox 14"/>
          <p:cNvSpPr txBox="1"/>
          <p:nvPr/>
        </p:nvSpPr>
        <p:spPr>
          <a:xfrm>
            <a:off x="799890" y="6273374"/>
            <a:ext cx="9708046" cy="400110"/>
          </a:xfrm>
          <a:prstGeom prst="rect">
            <a:avLst/>
          </a:prstGeom>
          <a:noFill/>
        </p:spPr>
        <p:txBody>
          <a:bodyPr wrap="square" rtlCol="0">
            <a:spAutoFit/>
          </a:bodyPr>
          <a:lstStyle/>
          <a:p>
            <a:r>
              <a:rPr lang="en-US" sz="2000" dirty="0">
                <a:solidFill>
                  <a:srgbClr val="92D050"/>
                </a:solidFill>
                <a:latin typeface="Brush Script MT" panose="03060802040406070304" pitchFamily="66" charset="0"/>
              </a:rPr>
              <a:t>The working dog’s daily balance</a:t>
            </a:r>
          </a:p>
        </p:txBody>
      </p:sp>
      <p:pic>
        <p:nvPicPr>
          <p:cNvPr id="16" name="Picture 15"/>
          <p:cNvPicPr>
            <a:picLocks noChangeAspect="1"/>
          </p:cNvPicPr>
          <p:nvPr/>
        </p:nvPicPr>
        <p:blipFill>
          <a:blip r:embed="rId5"/>
          <a:stretch>
            <a:fillRect/>
          </a:stretch>
        </p:blipFill>
        <p:spPr>
          <a:xfrm>
            <a:off x="281137" y="1657357"/>
            <a:ext cx="6649378" cy="4448796"/>
          </a:xfrm>
          <a:prstGeom prst="rect">
            <a:avLst/>
          </a:prstGeom>
        </p:spPr>
      </p:pic>
      <p:pic>
        <p:nvPicPr>
          <p:cNvPr id="19" name="Picture 18"/>
          <p:cNvPicPr>
            <a:picLocks noChangeAspect="1"/>
          </p:cNvPicPr>
          <p:nvPr/>
        </p:nvPicPr>
        <p:blipFill>
          <a:blip r:embed="rId6"/>
          <a:stretch>
            <a:fillRect/>
          </a:stretch>
        </p:blipFill>
        <p:spPr>
          <a:xfrm>
            <a:off x="799890" y="1855761"/>
            <a:ext cx="5611873" cy="1861105"/>
          </a:xfrm>
          <a:prstGeom prst="rect">
            <a:avLst/>
          </a:prstGeom>
        </p:spPr>
      </p:pic>
      <p:pic>
        <p:nvPicPr>
          <p:cNvPr id="6" name="Picture 5"/>
          <p:cNvPicPr>
            <a:picLocks noChangeAspect="1"/>
          </p:cNvPicPr>
          <p:nvPr/>
        </p:nvPicPr>
        <p:blipFill>
          <a:blip r:embed="rId7"/>
          <a:stretch>
            <a:fillRect/>
          </a:stretch>
        </p:blipFill>
        <p:spPr>
          <a:xfrm>
            <a:off x="472919" y="3043524"/>
            <a:ext cx="5877081" cy="733527"/>
          </a:xfrm>
          <a:prstGeom prst="rect">
            <a:avLst/>
          </a:prstGeom>
        </p:spPr>
      </p:pic>
      <p:pic>
        <p:nvPicPr>
          <p:cNvPr id="7" name="Picture 6"/>
          <p:cNvPicPr>
            <a:picLocks noChangeAspect="1"/>
          </p:cNvPicPr>
          <p:nvPr/>
        </p:nvPicPr>
        <p:blipFill>
          <a:blip r:embed="rId8"/>
          <a:stretch>
            <a:fillRect/>
          </a:stretch>
        </p:blipFill>
        <p:spPr>
          <a:xfrm>
            <a:off x="1188646" y="2957204"/>
            <a:ext cx="4039164" cy="495369"/>
          </a:xfrm>
          <a:prstGeom prst="rect">
            <a:avLst/>
          </a:prstGeom>
        </p:spPr>
      </p:pic>
      <p:pic>
        <p:nvPicPr>
          <p:cNvPr id="8" name="Picture 7"/>
          <p:cNvPicPr>
            <a:picLocks noChangeAspect="1"/>
          </p:cNvPicPr>
          <p:nvPr/>
        </p:nvPicPr>
        <p:blipFill>
          <a:blip r:embed="rId9"/>
          <a:stretch>
            <a:fillRect/>
          </a:stretch>
        </p:blipFill>
        <p:spPr>
          <a:xfrm>
            <a:off x="580855" y="2953594"/>
            <a:ext cx="589394" cy="596670"/>
          </a:xfrm>
          <a:prstGeom prst="rect">
            <a:avLst/>
          </a:prstGeom>
        </p:spPr>
      </p:pic>
      <p:sp>
        <p:nvSpPr>
          <p:cNvPr id="17" name="TextBox 16">
            <a:extLst>
              <a:ext uri="{FF2B5EF4-FFF2-40B4-BE49-F238E27FC236}">
                <a16:creationId xmlns:a16="http://schemas.microsoft.com/office/drawing/2014/main" id="{DA22865D-77CA-C979-A081-CE14A9E144D6}"/>
              </a:ext>
            </a:extLst>
          </p:cNvPr>
          <p:cNvSpPr txBox="1"/>
          <p:nvPr/>
        </p:nvSpPr>
        <p:spPr>
          <a:xfrm>
            <a:off x="701438" y="3619794"/>
            <a:ext cx="2019660" cy="369332"/>
          </a:xfrm>
          <a:prstGeom prst="rect">
            <a:avLst/>
          </a:prstGeom>
          <a:noFill/>
        </p:spPr>
        <p:txBody>
          <a:bodyPr wrap="square" rtlCol="0">
            <a:spAutoFit/>
          </a:bodyPr>
          <a:lstStyle/>
          <a:p>
            <a:r>
              <a:rPr lang="en-US" b="1" u="sng" dirty="0"/>
              <a:t>PYTOGENICS</a:t>
            </a:r>
          </a:p>
        </p:txBody>
      </p:sp>
      <p:sp>
        <p:nvSpPr>
          <p:cNvPr id="18" name="Rectangle 17"/>
          <p:cNvSpPr/>
          <p:nvPr/>
        </p:nvSpPr>
        <p:spPr>
          <a:xfrm>
            <a:off x="577836" y="3873788"/>
            <a:ext cx="6096000" cy="830997"/>
          </a:xfrm>
          <a:prstGeom prst="rect">
            <a:avLst/>
          </a:prstGeom>
        </p:spPr>
        <p:txBody>
          <a:bodyPr>
            <a:spAutoFit/>
          </a:bodyPr>
          <a:lstStyle/>
          <a:p>
            <a:pPr marL="285750" indent="-285750">
              <a:buFont typeface="Arial" panose="020B0604020202020204" pitchFamily="34" charset="0"/>
              <a:buChar char="•"/>
            </a:pPr>
            <a:endParaRPr lang="en-US" sz="1600" dirty="0">
              <a:latin typeface="Abadi" panose="020B0604020104020204" pitchFamily="34" charset="0"/>
            </a:endParaRPr>
          </a:p>
          <a:p>
            <a:pPr marL="285750" indent="-285750">
              <a:buFont typeface="Arial" panose="020B0604020202020204" pitchFamily="34" charset="0"/>
              <a:buChar char="•"/>
            </a:pPr>
            <a:endParaRPr lang="en-US" sz="1600" dirty="0">
              <a:latin typeface="Abadi" panose="020B0604020104020204" pitchFamily="34" charset="0"/>
            </a:endParaRPr>
          </a:p>
          <a:p>
            <a:pPr marL="285750" indent="-285750">
              <a:buFont typeface="Arial" panose="020B0604020202020204" pitchFamily="34" charset="0"/>
              <a:buChar char="•"/>
            </a:pPr>
            <a:endParaRPr lang="en-US" sz="1600" dirty="0">
              <a:latin typeface="Abadi" panose="020B0604020104020204" pitchFamily="34" charset="0"/>
            </a:endParaRPr>
          </a:p>
        </p:txBody>
      </p:sp>
      <p:sp>
        <p:nvSpPr>
          <p:cNvPr id="10" name="Rectangle 9"/>
          <p:cNvSpPr/>
          <p:nvPr/>
        </p:nvSpPr>
        <p:spPr>
          <a:xfrm>
            <a:off x="430570" y="3985956"/>
            <a:ext cx="6151205" cy="1569660"/>
          </a:xfrm>
          <a:prstGeom prst="rect">
            <a:avLst/>
          </a:prstGeom>
        </p:spPr>
        <p:txBody>
          <a:bodyPr wrap="square">
            <a:spAutoFit/>
          </a:bodyPr>
          <a:lstStyle/>
          <a:p>
            <a:pPr marL="285750" indent="-285750">
              <a:buFont typeface="Arial" panose="020B0604020202020204" pitchFamily="34" charset="0"/>
              <a:buChar char="•"/>
            </a:pPr>
            <a:r>
              <a:rPr lang="en-US" sz="1600" dirty="0"/>
              <a:t>Supports a healthy gut environment</a:t>
            </a:r>
          </a:p>
          <a:p>
            <a:pPr marL="285750" indent="-285750">
              <a:buFont typeface="Arial" panose="020B0604020202020204" pitchFamily="34" charset="0"/>
              <a:buChar char="•"/>
            </a:pPr>
            <a:r>
              <a:rPr lang="en-US" sz="1600" dirty="0"/>
              <a:t>Natural antioxidant — protects the gut lining</a:t>
            </a:r>
          </a:p>
          <a:p>
            <a:pPr marL="285750" indent="-285750">
              <a:buFont typeface="Arial" panose="020B0604020202020204" pitchFamily="34" charset="0"/>
              <a:buChar char="•"/>
            </a:pPr>
            <a:r>
              <a:rPr lang="en-US" sz="1600" dirty="0"/>
              <a:t>Supports digestive health by improving stool consistency and quality</a:t>
            </a:r>
          </a:p>
          <a:p>
            <a:pPr marL="285750" indent="-285750">
              <a:buFont typeface="Arial" panose="020B0604020202020204" pitchFamily="34" charset="0"/>
              <a:buChar char="•"/>
            </a:pPr>
            <a:r>
              <a:rPr lang="en-US" sz="1600" dirty="0"/>
              <a:t>Helps reduce diarrhea and digestive upsets, supporting better kennel hygiene improving overall sanitary conditions in group housing environments</a:t>
            </a:r>
          </a:p>
        </p:txBody>
      </p:sp>
      <p:sp>
        <p:nvSpPr>
          <p:cNvPr id="11" name="Rectangle 10"/>
          <p:cNvSpPr/>
          <p:nvPr/>
        </p:nvSpPr>
        <p:spPr>
          <a:xfrm>
            <a:off x="7186875" y="4373882"/>
            <a:ext cx="4790466" cy="1477328"/>
          </a:xfrm>
          <a:prstGeom prst="rect">
            <a:avLst/>
          </a:prstGeom>
        </p:spPr>
        <p:txBody>
          <a:bodyPr wrap="square">
            <a:spAutoFit/>
          </a:bodyPr>
          <a:lstStyle/>
          <a:p>
            <a:pPr algn="ctr"/>
            <a:r>
              <a:rPr lang="en-US" i="1" dirty="0">
                <a:solidFill>
                  <a:schemeClr val="bg1"/>
                </a:solidFill>
              </a:rPr>
              <a:t>Phytogenic extracts promotes digestive health by supporting gut integrity and reducing harmful microbes, while also improving stool quality—contributing to better kennel hygiene and overall well-being in dogs</a:t>
            </a:r>
          </a:p>
        </p:txBody>
      </p:sp>
      <p:sp>
        <p:nvSpPr>
          <p:cNvPr id="21" name="Title 12">
            <a:extLst>
              <a:ext uri="{FF2B5EF4-FFF2-40B4-BE49-F238E27FC236}">
                <a16:creationId xmlns:a16="http://schemas.microsoft.com/office/drawing/2014/main" id="{2BF5439E-A994-3EE5-80B8-64D8C5A922E8}"/>
              </a:ext>
            </a:extLst>
          </p:cNvPr>
          <p:cNvSpPr txBox="1">
            <a:spLocks/>
          </p:cNvSpPr>
          <p:nvPr/>
        </p:nvSpPr>
        <p:spPr>
          <a:xfrm>
            <a:off x="281137" y="4217"/>
            <a:ext cx="5854182" cy="1194935"/>
          </a:xfrm>
          <a:prstGeom prst="rect">
            <a:avLst/>
          </a:prstGeom>
        </p:spPr>
        <p:txBody>
          <a:bodyPr vert="horz" lIns="91440" tIns="45720" rIns="91440" bIns="45720" rtlCol="0" anchor="b">
            <a:normAutofit fontScale="97500"/>
          </a:bodyPr>
          <a:lstStyle>
            <a:lvl1pPr algn="l" defTabSz="914400" rtl="0" eaLnBrk="1" latinLnBrk="0" hangingPunct="1">
              <a:lnSpc>
                <a:spcPct val="100000"/>
              </a:lnSpc>
              <a:spcBef>
                <a:spcPct val="0"/>
              </a:spcBef>
              <a:buNone/>
              <a:defRPr sz="3200" kern="1200" cap="all" spc="30" baseline="0">
                <a:solidFill>
                  <a:schemeClr val="tx1"/>
                </a:solidFill>
                <a:latin typeface="+mj-lt"/>
                <a:ea typeface="+mj-ea"/>
                <a:cs typeface="+mj-cs"/>
              </a:defRPr>
            </a:lvl1pPr>
          </a:lstStyle>
          <a:p>
            <a:r>
              <a:rPr lang="en-US" sz="1800" b="1" dirty="0">
                <a:solidFill>
                  <a:schemeClr val="bg1"/>
                </a:solidFill>
                <a:latin typeface="+mn-lt"/>
              </a:rPr>
              <a:t>The </a:t>
            </a:r>
            <a:r>
              <a:rPr lang="en-US" sz="1800" b="1" dirty="0" err="1">
                <a:solidFill>
                  <a:schemeClr val="bg1"/>
                </a:solidFill>
                <a:latin typeface="+mn-lt"/>
              </a:rPr>
              <a:t>z</a:t>
            </a:r>
            <a:r>
              <a:rPr lang="en-US" sz="1800" b="1" dirty="0" err="1">
                <a:solidFill>
                  <a:schemeClr val="bg1"/>
                </a:solidFill>
                <a:latin typeface="+mn-lt"/>
                <a:ea typeface="Calibri" panose="020F0502020204030204" pitchFamily="34" charset="0"/>
                <a:cs typeface="Calibri" panose="020F0502020204030204" pitchFamily="34" charset="0"/>
              </a:rPr>
              <a:t>ÓÓ</a:t>
            </a:r>
            <a:r>
              <a:rPr lang="en-US" sz="1800" b="1" dirty="0" err="1">
                <a:solidFill>
                  <a:schemeClr val="bg1"/>
                </a:solidFill>
                <a:latin typeface="+mn-lt"/>
              </a:rPr>
              <a:t>sh</a:t>
            </a:r>
            <a:r>
              <a:rPr lang="en-US" sz="1800" b="1" dirty="0">
                <a:solidFill>
                  <a:schemeClr val="bg1"/>
                </a:solidFill>
                <a:latin typeface="+mn-lt"/>
              </a:rPr>
              <a:t> difference</a:t>
            </a:r>
            <a:br>
              <a:rPr lang="en-US" b="1" dirty="0">
                <a:solidFill>
                  <a:srgbClr val="92D050"/>
                </a:solidFill>
                <a:latin typeface="+mn-lt"/>
              </a:rPr>
            </a:br>
            <a:r>
              <a:rPr lang="en-US" b="1" dirty="0">
                <a:solidFill>
                  <a:srgbClr val="92D050"/>
                </a:solidFill>
                <a:latin typeface="+mn-lt"/>
              </a:rPr>
              <a:t>UNIQUE FUNCTIONAL BENEFITS </a:t>
            </a:r>
          </a:p>
        </p:txBody>
      </p:sp>
      <p:pic>
        <p:nvPicPr>
          <p:cNvPr id="22" name="Picture 21"/>
          <p:cNvPicPr>
            <a:picLocks noChangeAspect="1"/>
          </p:cNvPicPr>
          <p:nvPr/>
        </p:nvPicPr>
        <p:blipFill>
          <a:blip r:embed="rId10"/>
          <a:stretch>
            <a:fillRect/>
          </a:stretch>
        </p:blipFill>
        <p:spPr>
          <a:xfrm>
            <a:off x="577517" y="1887576"/>
            <a:ext cx="5334744" cy="1047896"/>
          </a:xfrm>
          <a:prstGeom prst="rect">
            <a:avLst/>
          </a:prstGeom>
        </p:spPr>
      </p:pic>
    </p:spTree>
    <p:extLst>
      <p:ext uri="{BB962C8B-B14F-4D97-AF65-F5344CB8AC3E}">
        <p14:creationId xmlns:p14="http://schemas.microsoft.com/office/powerpoint/2010/main" val="4281695042"/>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79F111ED35F8CC479449609E8A0923A6" ma:contentTypeVersion="28" ma:contentTypeDescription="Create a new document." ma:contentTypeScope="" ma:versionID="60f5a4f2d2b0abadcf532d48ebf9cb71">
  <xsd:schema xmlns:xsd="http://www.w3.org/2001/XMLSchema" xmlns:xs="http://www.w3.org/2001/XMLSchema" xmlns:p="http://schemas.microsoft.com/office/2006/metadata/properties" xmlns:ns1="http://schemas.microsoft.com/sharepoint/v3" xmlns:ns2="71af3243-3dd4-4a8d-8c0d-dd76da1f02a5" xmlns:ns3="16c05727-aa75-4e4a-9b5f-8a80a1165891" xmlns:ns4="230e9df3-be65-4c73-a93b-d1236ebd677e" targetNamespace="http://schemas.microsoft.com/office/2006/metadata/properties" ma:root="true" ma:fieldsID="7dd78129e6a1811f84807ad11c651531" ns1:_="" ns2:_="" ns3:_="" ns4:_="">
    <xsd:import namespace="http://schemas.microsoft.com/sharepoint/v3"/>
    <xsd:import namespace="71af3243-3dd4-4a8d-8c0d-dd76da1f02a5"/>
    <xsd:import namespace="16c05727-aa75-4e4a-9b5f-8a80a1165891"/>
    <xsd:import namespace="230e9df3-be65-4c73-a93b-d1236ebd677e"/>
    <xsd:element name="properties">
      <xsd:complexType>
        <xsd:sequence>
          <xsd:element name="documentManagement">
            <xsd:complexType>
              <xsd:all>
                <xsd:element ref="ns2:Status" minOccurs="0"/>
                <xsd:element ref="ns2:Image" minOccurs="0"/>
                <xsd:element ref="ns2:MediaServiceMetadata" minOccurs="0"/>
                <xsd:element ref="ns2:MediaServiceFastMetadata" minOccurs="0"/>
                <xsd:element ref="ns2:MediaServiceOCR" minOccurs="0"/>
                <xsd:element ref="ns2:MediaServiceAutoTags" minOccurs="0"/>
                <xsd:element ref="ns2:MediaServiceEventHashCode" minOccurs="0"/>
                <xsd:element ref="ns2:MediaServiceGenerationTime" minOccurs="0"/>
                <xsd:element ref="ns3:SharedWithUsers" minOccurs="0"/>
                <xsd:element ref="ns3:SharedWithDetails" minOccurs="0"/>
                <xsd:element ref="ns2:MediaServiceAutoKeyPoints" minOccurs="0"/>
                <xsd:element ref="ns2:MediaServiceKeyPoints" minOccurs="0"/>
                <xsd:element ref="ns2:MediaServiceDateTaken" minOccurs="0"/>
                <xsd:element ref="ns1:_ip_UnifiedCompliancePolicyProperties" minOccurs="0"/>
                <xsd:element ref="ns1:_ip_UnifiedCompliancePolicyUIAction" minOccurs="0"/>
                <xsd:element ref="ns4:TaxCatchAll" minOccurs="0"/>
                <xsd:element ref="ns2:ImageTagsTaxHTField" minOccurs="0"/>
                <xsd:element ref="ns2:MediaServiceLocation" minOccurs="0"/>
                <xsd:element ref="ns2:MediaLengthInSeconds" minOccurs="0"/>
                <xsd:element ref="ns2:Background" minOccurs="0"/>
                <xsd:element ref="ns2:MediaServiceSearchProperties" minOccurs="0"/>
                <xsd:element ref="ns2:MediaServiceDocTags" minOccurs="0"/>
                <xsd:element ref="ns2:MediaServiceObjectDetectorVersions" minOccurs="0"/>
                <xsd:element ref="ns2:MediaServiceSystemTag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20" nillable="true" ma:displayName="Unified Compliance Policy Properties" ma:hidden="true" ma:internalName="_ip_UnifiedCompliancePolicyProperties" ma:readOnly="false">
      <xsd:simpleType>
        <xsd:restriction base="dms:Note"/>
      </xsd:simpleType>
    </xsd:element>
    <xsd:element name="_ip_UnifiedCompliancePolicyUIAction" ma:index="21" nillable="true" ma:displayName="Unified Compliance Policy UI Action" ma:hidden="true" ma:internalName="_ip_UnifiedCompliancePolicyUIAction" ma:readOnly="fals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71af3243-3dd4-4a8d-8c0d-dd76da1f02a5" elementFormDefault="qualified">
    <xsd:import namespace="http://schemas.microsoft.com/office/2006/documentManagement/types"/>
    <xsd:import namespace="http://schemas.microsoft.com/office/infopath/2007/PartnerControls"/>
    <xsd:element name="Status" ma:index="2" nillable="true" ma:displayName="Status" ma:default="Not started" ma:format="Dropdown" ma:internalName="Status" ma:readOnly="false">
      <xsd:simpleType>
        <xsd:restriction base="dms:Choice">
          <xsd:enumeration value="Not started"/>
          <xsd:enumeration value="In Progress"/>
          <xsd:enumeration value="Completed"/>
        </xsd:restriction>
      </xsd:simpleType>
    </xsd:element>
    <xsd:element name="Image" ma:index="3" nillable="true" ma:displayName="Image" ma:format="Image" ma:internalName="Image" ma:readOnly="false">
      <xsd:complexType>
        <xsd:complexContent>
          <xsd:extension base="dms:URL">
            <xsd:sequence>
              <xsd:element name="Url" type="dms:ValidUrl" minOccurs="0" nillable="true"/>
              <xsd:element name="Description" type="xsd:string" nillable="true"/>
            </xsd:sequence>
          </xsd:extension>
        </xsd:complexContent>
      </xsd:complexType>
    </xsd:element>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CR" ma:index="10" nillable="true" ma:displayName="MediaServiceOCR" ma:hidden="true" ma:internalName="MediaServiceOCR" ma:readOnly="true">
      <xsd:simpleType>
        <xsd:restriction base="dms:Note"/>
      </xsd:simpleType>
    </xsd:element>
    <xsd:element name="MediaServiceAutoTags" ma:index="11" nillable="true" ma:displayName="MediaServiceAutoTags" ma:hidden="true" ma:internalName="MediaServiceAutoTags"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hidden="true" ma:internalName="MediaServiceKeyPoints" ma:readOnly="false">
      <xsd:simpleType>
        <xsd:restriction base="dms:Note"/>
      </xsd:simpleType>
    </xsd:element>
    <xsd:element name="MediaServiceDateTaken" ma:index="18" nillable="true" ma:displayName="MediaServiceDateTaken" ma:hidden="true" ma:internalName="MediaServiceDateTaken" ma:readOnly="true">
      <xsd:simpleType>
        <xsd:restriction base="dms:Text"/>
      </xsd:simpleType>
    </xsd:element>
    <xsd:element name="ImageTagsTaxHTField" ma:index="25" nillable="true" ma:taxonomy="true" ma:internalName="ImageTagsTaxHTField" ma:taxonomyFieldName="MediaServiceImageTags" ma:displayName="Image Tags" ma:readOnly="false" ma:fieldId="{5cf76f15-5ced-4ddc-b409-7134ff3c332f}" ma:taxonomyMulti="true" ma:sspId="e385fb40-52d4-4fae-9c5b-3e8ff8a5878e" ma:termSetId="09814cd3-568e-fe90-9814-8d621ff8fb84" ma:anchorId="fba54fb3-c3e1-fe81-a776-ca4b69148c4d" ma:open="true" ma:isKeyword="false">
      <xsd:complexType>
        <xsd:sequence>
          <xsd:element ref="pc:Terms" minOccurs="0" maxOccurs="1"/>
        </xsd:sequence>
      </xsd:complexType>
    </xsd:element>
    <xsd:element name="MediaServiceLocation" ma:index="26" nillable="true" ma:displayName="Location" ma:hidden="true" ma:internalName="MediaServiceLocation" ma:readOnly="true">
      <xsd:simpleType>
        <xsd:restriction base="dms:Text"/>
      </xsd:simpleType>
    </xsd:element>
    <xsd:element name="MediaLengthInSeconds" ma:index="27" nillable="true" ma:displayName="MediaLengthInSeconds" ma:hidden="true" ma:internalName="MediaLengthInSeconds" ma:readOnly="true">
      <xsd:simpleType>
        <xsd:restriction base="dms:Unknown"/>
      </xsd:simpleType>
    </xsd:element>
    <xsd:element name="Background" ma:index="28" nillable="true" ma:displayName="Background" ma:default="0" ma:format="Dropdown" ma:internalName="Background">
      <xsd:simpleType>
        <xsd:restriction base="dms:Boolean"/>
      </xsd:simpleType>
    </xsd:element>
    <xsd:element name="MediaServiceSearchProperties" ma:index="29" nillable="true" ma:displayName="MediaServiceSearchProperties" ma:hidden="true" ma:internalName="MediaServiceSearchProperties" ma:readOnly="true">
      <xsd:simpleType>
        <xsd:restriction base="dms:Note"/>
      </xsd:simpleType>
    </xsd:element>
    <xsd:element name="MediaServiceDocTags" ma:index="30" nillable="true" ma:displayName="MediaServiceDocTags" ma:hidden="true" ma:internalName="MediaServiceDocTags" ma:readOnly="true">
      <xsd:simpleType>
        <xsd:restriction base="dms:Note"/>
      </xsd:simpleType>
    </xsd:element>
    <xsd:element name="MediaServiceObjectDetectorVersions" ma:index="31" nillable="true" ma:displayName="MediaServiceObjectDetectorVersions" ma:description="" ma:hidden="true" ma:indexed="true" ma:internalName="MediaServiceObjectDetectorVersions" ma:readOnly="true">
      <xsd:simpleType>
        <xsd:restriction base="dms:Text"/>
      </xsd:simpleType>
    </xsd:element>
    <xsd:element name="MediaServiceSystemTags" ma:index="32" nillable="true" ma:displayName="MediaServiceSystemTags" ma:hidden="true" ma:internalName="MediaServiceSystemTag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16c05727-aa75-4e4a-9b5f-8a80a1165891" elementFormDefault="qualified">
    <xsd:import namespace="http://schemas.microsoft.com/office/2006/documentManagement/types"/>
    <xsd:import namespace="http://schemas.microsoft.com/office/infopath/2007/PartnerControls"/>
    <xsd:element name="SharedWithUsers" ma:index="14" nillable="true" ma:displayName="Shared With" ma:hidden="true"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hidden="true" ma:internalName="SharedWithDetail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230e9df3-be65-4c73-a93b-d1236ebd677e" elementFormDefault="qualified">
    <xsd:import namespace="http://schemas.microsoft.com/office/2006/documentManagement/types"/>
    <xsd:import namespace="http://schemas.microsoft.com/office/infopath/2007/PartnerControls"/>
    <xsd:element name="TaxCatchAll" ma:index="23" nillable="true" ma:displayName="Taxonomy Catch All Column" ma:hidden="true" ma:list="{3f6bfcbc-3db3-4ae6-bd76-326f0798ad28}" ma:internalName="TaxCatchAll" ma:readOnly="false" ma:showField="CatchAllData" ma:web="16c05727-aa75-4e4a-9b5f-8a80a1165891">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displayName="Content Type"/>
        <xsd:element ref="dc:title" minOccurs="0" maxOccurs="1" ma:index="1"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_ip_UnifiedCompliancePolicyUIAction xmlns="http://schemas.microsoft.com/sharepoint/v3" xsi:nil="true"/>
    <Image xmlns="71af3243-3dd4-4a8d-8c0d-dd76da1f02a5">
      <Url xsi:nil="true"/>
      <Description xsi:nil="true"/>
    </Image>
    <Status xmlns="71af3243-3dd4-4a8d-8c0d-dd76da1f02a5">Not started</Status>
    <Background xmlns="71af3243-3dd4-4a8d-8c0d-dd76da1f02a5">false</Background>
    <_ip_UnifiedCompliancePolicyProperties xmlns="http://schemas.microsoft.com/sharepoint/v3" xsi:nil="true"/>
    <ImageTagsTaxHTField xmlns="71af3243-3dd4-4a8d-8c0d-dd76da1f02a5">
      <Terms xmlns="http://schemas.microsoft.com/office/infopath/2007/PartnerControls"/>
    </ImageTagsTaxHTField>
    <TaxCatchAll xmlns="230e9df3-be65-4c73-a93b-d1236ebd677e" xsi:nil="true"/>
    <MediaServiceKeyPoints xmlns="71af3243-3dd4-4a8d-8c0d-dd76da1f02a5" xsi:nil="true"/>
  </documentManagement>
</p:properties>
</file>

<file path=customXml/itemProps1.xml><?xml version="1.0" encoding="utf-8"?>
<ds:datastoreItem xmlns:ds="http://schemas.openxmlformats.org/officeDocument/2006/customXml" ds:itemID="{1657736A-C21D-40FD-9C3B-2A541E56B233}">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71af3243-3dd4-4a8d-8c0d-dd76da1f02a5"/>
    <ds:schemaRef ds:uri="16c05727-aa75-4e4a-9b5f-8a80a1165891"/>
    <ds:schemaRef ds:uri="230e9df3-be65-4c73-a93b-d1236ebd677e"/>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995FE3D2-AB53-4F3D-8791-B4AA764B47F1}">
  <ds:schemaRefs>
    <ds:schemaRef ds:uri="http://schemas.microsoft.com/sharepoint/v3/contenttype/forms"/>
  </ds:schemaRefs>
</ds:datastoreItem>
</file>

<file path=customXml/itemProps3.xml><?xml version="1.0" encoding="utf-8"?>
<ds:datastoreItem xmlns:ds="http://schemas.openxmlformats.org/officeDocument/2006/customXml" ds:itemID="{0FDEC8C5-155D-4CD7-98CB-88A657420A1C}">
  <ds:schemaRefs>
    <ds:schemaRef ds:uri="http://schemas.microsoft.com/office/infopath/2007/PartnerControls"/>
    <ds:schemaRef ds:uri="http://schemas.microsoft.com/office/2006/documentManagement/types"/>
    <ds:schemaRef ds:uri="http://purl.org/dc/terms/"/>
    <ds:schemaRef ds:uri="230e9df3-be65-4c73-a93b-d1236ebd677e"/>
    <ds:schemaRef ds:uri="16c05727-aa75-4e4a-9b5f-8a80a1165891"/>
    <ds:schemaRef ds:uri="http://purl.org/dc/dcmitype/"/>
    <ds:schemaRef ds:uri="http://www.w3.org/XML/1998/namespace"/>
    <ds:schemaRef ds:uri="http://schemas.openxmlformats.org/package/2006/metadata/core-properties"/>
    <ds:schemaRef ds:uri="http://schemas.microsoft.com/office/2006/metadata/properties"/>
    <ds:schemaRef ds:uri="71af3243-3dd4-4a8d-8c0d-dd76da1f02a5"/>
    <ds:schemaRef ds:uri="http://schemas.microsoft.com/sharepoint/v3"/>
    <ds:schemaRef ds:uri="http://purl.org/dc/elements/1.1/"/>
  </ds:schemaRefs>
</ds:datastoreItem>
</file>

<file path=docMetadata/LabelInfo.xml><?xml version="1.0" encoding="utf-8"?>
<clbl:labelList xmlns:clbl="http://schemas.microsoft.com/office/2020/mipLabelMetadata"/>
</file>

<file path=docProps/app.xml><?xml version="1.0" encoding="utf-8"?>
<Properties xmlns="http://schemas.openxmlformats.org/officeDocument/2006/extended-properties" xmlns:vt="http://schemas.openxmlformats.org/officeDocument/2006/docPropsVTypes">
  <Template/>
  <TotalTime>8669</TotalTime>
  <Words>1711</Words>
  <Application>Microsoft Office PowerPoint</Application>
  <PresentationFormat>Widescreen</PresentationFormat>
  <Paragraphs>289</Paragraphs>
  <Slides>16</Slides>
  <Notes>12</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16</vt:i4>
      </vt:variant>
    </vt:vector>
  </HeadingPairs>
  <TitlesOfParts>
    <vt:vector size="22" baseType="lpstr">
      <vt:lpstr>Abadi</vt:lpstr>
      <vt:lpstr>Arial</vt:lpstr>
      <vt:lpstr>Brush Script MT</vt:lpstr>
      <vt:lpstr>Calibri</vt:lpstr>
      <vt:lpstr>Calibri Light</vt:lpstr>
      <vt:lpstr>Office Theme</vt:lpstr>
      <vt:lpstr>PowerPoint Presentation</vt:lpstr>
      <vt:lpstr>About us</vt:lpstr>
      <vt:lpstr>PowerPoint Presentation</vt:lpstr>
      <vt:lpstr>COMPLETE &amp; BALANCED SCIENTIFICALLY FORMULATED</vt:lpstr>
      <vt:lpstr> UNIQUE FUNCTIONAL BENEFITS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Pitch Deck</dc:title>
  <dc:creator>Stephanie Dreyer</dc:creator>
  <cp:lastModifiedBy>Andreas Durand</cp:lastModifiedBy>
  <cp:revision>136</cp:revision>
  <dcterms:created xsi:type="dcterms:W3CDTF">2024-01-08T19:59:49Z</dcterms:created>
  <dcterms:modified xsi:type="dcterms:W3CDTF">2025-05-07T06:32:54Z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0x01010079F111ED35F8CC479449609E8A0923A6</vt:lpwstr>
  </property>
  <property fmtid="{D5CDD505-2E9C-101B-9397-08002B2CF9AE}" pid="3" name="MediaServiceImageTags">
    <vt:lpwstr/>
  </property>
</Properties>
</file>